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256" r:id="rId2"/>
    <p:sldId id="336" r:id="rId3"/>
    <p:sldId id="259" r:id="rId4"/>
    <p:sldId id="258" r:id="rId5"/>
    <p:sldId id="264" r:id="rId6"/>
    <p:sldId id="265" r:id="rId7"/>
    <p:sldId id="337" r:id="rId8"/>
    <p:sldId id="338" r:id="rId9"/>
    <p:sldId id="294" r:id="rId10"/>
    <p:sldId id="339" r:id="rId11"/>
    <p:sldId id="340" r:id="rId12"/>
    <p:sldId id="341" r:id="rId13"/>
    <p:sldId id="342" r:id="rId14"/>
    <p:sldId id="343" r:id="rId15"/>
    <p:sldId id="344" r:id="rId16"/>
    <p:sldId id="345" r:id="rId17"/>
    <p:sldId id="272" r:id="rId18"/>
    <p:sldId id="346" r:id="rId19"/>
    <p:sldId id="347" r:id="rId20"/>
    <p:sldId id="348" r:id="rId21"/>
    <p:sldId id="273" r:id="rId22"/>
    <p:sldId id="349" r:id="rId23"/>
    <p:sldId id="350" r:id="rId24"/>
    <p:sldId id="367" r:id="rId25"/>
    <p:sldId id="352" r:id="rId26"/>
    <p:sldId id="351" r:id="rId27"/>
    <p:sldId id="368" r:id="rId28"/>
    <p:sldId id="370" r:id="rId29"/>
    <p:sldId id="354" r:id="rId30"/>
    <p:sldId id="355" r:id="rId31"/>
    <p:sldId id="353" r:id="rId32"/>
    <p:sldId id="356" r:id="rId33"/>
    <p:sldId id="357" r:id="rId34"/>
    <p:sldId id="359" r:id="rId35"/>
    <p:sldId id="360" r:id="rId36"/>
    <p:sldId id="361" r:id="rId37"/>
    <p:sldId id="364" r:id="rId38"/>
    <p:sldId id="266" r:id="rId39"/>
    <p:sldId id="363" r:id="rId40"/>
    <p:sldId id="257" r:id="rId41"/>
    <p:sldId id="365" r:id="rId42"/>
    <p:sldId id="358" r:id="rId43"/>
    <p:sldId id="275" r:id="rId44"/>
    <p:sldId id="366" r:id="rId45"/>
    <p:sldId id="282" r:id="rId46"/>
    <p:sldId id="323" r:id="rId47"/>
  </p:sldIdLst>
  <p:sldSz cx="12192000" cy="6858000"/>
  <p:notesSz cx="6858000" cy="9144000"/>
  <p:embeddedFontLst>
    <p:embeddedFont>
      <p:font typeface="微软雅黑" panose="020B0503020204020204" pitchFamily="34" charset="-122"/>
      <p:regular r:id="rId49"/>
      <p:bold r:id="rId49"/>
    </p:embeddedFont>
    <p:embeddedFont>
      <p:font typeface="Calibri" panose="020F0502020204030204" pitchFamily="34" charset="0"/>
      <p:regular r:id="rId49"/>
      <p:bold r:id="rId49"/>
      <p:italic r:id="rId49"/>
      <p:boldItalic r:id="rId49"/>
    </p:embeddedFont>
    <p:embeddedFont>
      <p:font typeface="微软雅黑" panose="020B0503020204020204" pitchFamily="34" charset="-122"/>
      <p:regular r:id="rId49"/>
      <p:bold r:id="rId49"/>
    </p:embeddedFont>
    <p:embeddedFont>
      <p:font typeface="等线" panose="02010600030101010101" pitchFamily="2" charset="-122"/>
      <p:regular r:id="rId49"/>
      <p:bold r:id="rId49"/>
    </p:embeddedFont>
    <p:embeddedFont>
      <p:font typeface="KaiTi" panose="02010609060101010101" pitchFamily="49" charset="-122"/>
      <p:regular r:id="rId50"/>
    </p:embeddedFont>
    <p:embeddedFont>
      <p:font typeface="方正姚体" panose="02010601030101010101" pitchFamily="2" charset="-122"/>
      <p:regular r:id="rId51"/>
    </p:embeddedFont>
    <p:embeddedFont>
      <p:font typeface="Arial Narrow" panose="020B0606020202030204" pitchFamily="34" charset="0"/>
      <p:regular r:id="rId49"/>
      <p:bold r:id="rId49"/>
      <p:italic r:id="rId49"/>
      <p:boldItalic r:id="rId49"/>
    </p:embeddedFont>
    <p:embeddedFont>
      <p:font typeface="Britannic Bold" panose="020B0903060703020204" pitchFamily="34" charset="0"/>
      <p:regular r:id="rId49"/>
    </p:embeddedFont>
    <p:embeddedFont>
      <p:font typeface="Arial Unicode MS"/>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4" pos="7378" userDrawn="1">
          <p15:clr>
            <a:srgbClr val="A4A3A4"/>
          </p15:clr>
        </p15:guide>
        <p15:guide id="5" pos="642" userDrawn="1">
          <p15:clr>
            <a:srgbClr val="A4A3A4"/>
          </p15:clr>
        </p15:guide>
        <p15:guide id="6" orient="horz" pos="3770" userDrawn="1">
          <p15:clr>
            <a:srgbClr val="A4A3A4"/>
          </p15:clr>
        </p15:guide>
        <p15:guide id="7" pos="71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CAB2"/>
    <a:srgbClr val="00A9F3"/>
    <a:srgbClr val="FF554B"/>
    <a:srgbClr val="7BB552"/>
    <a:srgbClr val="546E7A"/>
    <a:srgbClr val="85D7F3"/>
    <a:srgbClr val="7A3C3C"/>
    <a:srgbClr val="78AF50"/>
    <a:srgbClr val="CC66FF"/>
    <a:srgbClr val="E57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autoAdjust="0"/>
    <p:restoredTop sz="93056"/>
  </p:normalViewPr>
  <p:slideViewPr>
    <p:cSldViewPr snapToGrid="0" showGuides="1">
      <p:cViewPr varScale="1">
        <p:scale>
          <a:sx n="92" d="100"/>
          <a:sy n="92" d="100"/>
        </p:scale>
        <p:origin x="510" y="66"/>
      </p:cViewPr>
      <p:guideLst>
        <p:guide orient="horz" pos="2228"/>
        <p:guide pos="7378"/>
        <p:guide pos="642"/>
        <p:guide orient="horz" pos="3770"/>
        <p:guide pos="71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93E30-4960-415D-B04E-D6EBE4AED462}"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1E139-A7E1-44AC-99A9-DB24E6D412F5}" type="slidenum">
              <a:rPr lang="zh-CN" altLang="en-US" smtClean="0"/>
              <a:t>‹#›</a:t>
            </a:fld>
            <a:endParaRPr lang="zh-CN" altLang="en-US"/>
          </a:p>
        </p:txBody>
      </p:sp>
    </p:spTree>
    <p:extLst>
      <p:ext uri="{BB962C8B-B14F-4D97-AF65-F5344CB8AC3E}">
        <p14:creationId xmlns:p14="http://schemas.microsoft.com/office/powerpoint/2010/main" val="260889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11</a:t>
            </a:fld>
            <a:endParaRPr lang="zh-CN" altLang="en-US"/>
          </a:p>
        </p:txBody>
      </p:sp>
    </p:spTree>
    <p:extLst>
      <p:ext uri="{BB962C8B-B14F-4D97-AF65-F5344CB8AC3E}">
        <p14:creationId xmlns:p14="http://schemas.microsoft.com/office/powerpoint/2010/main" val="68733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33</a:t>
            </a:fld>
            <a:endParaRPr lang="zh-CN" altLang="en-US"/>
          </a:p>
        </p:txBody>
      </p:sp>
    </p:spTree>
    <p:extLst>
      <p:ext uri="{BB962C8B-B14F-4D97-AF65-F5344CB8AC3E}">
        <p14:creationId xmlns:p14="http://schemas.microsoft.com/office/powerpoint/2010/main" val="1524838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34</a:t>
            </a:fld>
            <a:endParaRPr lang="zh-CN" altLang="en-US"/>
          </a:p>
        </p:txBody>
      </p:sp>
    </p:spTree>
    <p:extLst>
      <p:ext uri="{BB962C8B-B14F-4D97-AF65-F5344CB8AC3E}">
        <p14:creationId xmlns:p14="http://schemas.microsoft.com/office/powerpoint/2010/main" val="2488418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35</a:t>
            </a:fld>
            <a:endParaRPr lang="zh-CN" altLang="en-US"/>
          </a:p>
        </p:txBody>
      </p:sp>
    </p:spTree>
    <p:extLst>
      <p:ext uri="{BB962C8B-B14F-4D97-AF65-F5344CB8AC3E}">
        <p14:creationId xmlns:p14="http://schemas.microsoft.com/office/powerpoint/2010/main" val="50012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36</a:t>
            </a:fld>
            <a:endParaRPr lang="zh-CN" altLang="en-US"/>
          </a:p>
        </p:txBody>
      </p:sp>
    </p:spTree>
    <p:extLst>
      <p:ext uri="{BB962C8B-B14F-4D97-AF65-F5344CB8AC3E}">
        <p14:creationId xmlns:p14="http://schemas.microsoft.com/office/powerpoint/2010/main" val="184504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38</a:t>
            </a:fld>
            <a:endParaRPr lang="zh-CN" altLang="en-US"/>
          </a:p>
        </p:txBody>
      </p:sp>
    </p:spTree>
    <p:extLst>
      <p:ext uri="{BB962C8B-B14F-4D97-AF65-F5344CB8AC3E}">
        <p14:creationId xmlns:p14="http://schemas.microsoft.com/office/powerpoint/2010/main" val="175770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42</a:t>
            </a:fld>
            <a:endParaRPr lang="zh-CN" altLang="en-US"/>
          </a:p>
        </p:txBody>
      </p:sp>
    </p:spTree>
    <p:extLst>
      <p:ext uri="{BB962C8B-B14F-4D97-AF65-F5344CB8AC3E}">
        <p14:creationId xmlns:p14="http://schemas.microsoft.com/office/powerpoint/2010/main" val="3267072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43</a:t>
            </a:fld>
            <a:endParaRPr lang="zh-CN" altLang="en-US"/>
          </a:p>
        </p:txBody>
      </p:sp>
    </p:spTree>
    <p:extLst>
      <p:ext uri="{BB962C8B-B14F-4D97-AF65-F5344CB8AC3E}">
        <p14:creationId xmlns:p14="http://schemas.microsoft.com/office/powerpoint/2010/main" val="279945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12</a:t>
            </a:fld>
            <a:endParaRPr lang="zh-CN" altLang="en-US"/>
          </a:p>
        </p:txBody>
      </p:sp>
    </p:spTree>
    <p:extLst>
      <p:ext uri="{BB962C8B-B14F-4D97-AF65-F5344CB8AC3E}">
        <p14:creationId xmlns:p14="http://schemas.microsoft.com/office/powerpoint/2010/main" val="275330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14</a:t>
            </a:fld>
            <a:endParaRPr lang="zh-CN" altLang="en-US"/>
          </a:p>
        </p:txBody>
      </p:sp>
    </p:spTree>
    <p:extLst>
      <p:ext uri="{BB962C8B-B14F-4D97-AF65-F5344CB8AC3E}">
        <p14:creationId xmlns:p14="http://schemas.microsoft.com/office/powerpoint/2010/main" val="355589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15</a:t>
            </a:fld>
            <a:endParaRPr lang="zh-CN" altLang="en-US"/>
          </a:p>
        </p:txBody>
      </p:sp>
    </p:spTree>
    <p:extLst>
      <p:ext uri="{BB962C8B-B14F-4D97-AF65-F5344CB8AC3E}">
        <p14:creationId xmlns:p14="http://schemas.microsoft.com/office/powerpoint/2010/main" val="742887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17</a:t>
            </a:fld>
            <a:endParaRPr lang="zh-CN" altLang="en-US"/>
          </a:p>
        </p:txBody>
      </p:sp>
    </p:spTree>
    <p:extLst>
      <p:ext uri="{BB962C8B-B14F-4D97-AF65-F5344CB8AC3E}">
        <p14:creationId xmlns:p14="http://schemas.microsoft.com/office/powerpoint/2010/main" val="128694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18</a:t>
            </a:fld>
            <a:endParaRPr lang="zh-CN" altLang="en-US"/>
          </a:p>
        </p:txBody>
      </p:sp>
    </p:spTree>
    <p:extLst>
      <p:ext uri="{BB962C8B-B14F-4D97-AF65-F5344CB8AC3E}">
        <p14:creationId xmlns:p14="http://schemas.microsoft.com/office/powerpoint/2010/main" val="50646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21</a:t>
            </a:fld>
            <a:endParaRPr lang="zh-CN" altLang="en-US"/>
          </a:p>
        </p:txBody>
      </p:sp>
    </p:spTree>
    <p:extLst>
      <p:ext uri="{BB962C8B-B14F-4D97-AF65-F5344CB8AC3E}">
        <p14:creationId xmlns:p14="http://schemas.microsoft.com/office/powerpoint/2010/main" val="250179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29</a:t>
            </a:fld>
            <a:endParaRPr lang="zh-CN" altLang="en-US"/>
          </a:p>
        </p:txBody>
      </p:sp>
    </p:spTree>
    <p:extLst>
      <p:ext uri="{BB962C8B-B14F-4D97-AF65-F5344CB8AC3E}">
        <p14:creationId xmlns:p14="http://schemas.microsoft.com/office/powerpoint/2010/main" val="310033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A1E139-A7E1-44AC-99A9-DB24E6D412F5}" type="slidenum">
              <a:rPr lang="zh-CN" altLang="en-US" smtClean="0"/>
              <a:t>32</a:t>
            </a:fld>
            <a:endParaRPr lang="zh-CN" altLang="en-US"/>
          </a:p>
        </p:txBody>
      </p:sp>
    </p:spTree>
    <p:extLst>
      <p:ext uri="{BB962C8B-B14F-4D97-AF65-F5344CB8AC3E}">
        <p14:creationId xmlns:p14="http://schemas.microsoft.com/office/powerpoint/2010/main" val="3061349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Tree>
    <p:extLst>
      <p:ext uri="{BB962C8B-B14F-4D97-AF65-F5344CB8AC3E}">
        <p14:creationId xmlns:p14="http://schemas.microsoft.com/office/powerpoint/2010/main" val="160388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4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3D4AAD-6E36-489C-A2DA-B15883D42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矩形 7">
            <a:extLst>
              <a:ext uri="{FF2B5EF4-FFF2-40B4-BE49-F238E27FC236}">
                <a16:creationId xmlns:a16="http://schemas.microsoft.com/office/drawing/2014/main" id="{D5A5A7AA-D303-4B32-A515-541546268927}"/>
              </a:ext>
            </a:extLst>
          </p:cNvPr>
          <p:cNvSpPr/>
          <p:nvPr userDrawn="1"/>
        </p:nvSpPr>
        <p:spPr>
          <a:xfrm>
            <a:off x="0" y="873561"/>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sp>
        <p:nvSpPr>
          <p:cNvPr id="10" name="矩形 9">
            <a:extLst>
              <a:ext uri="{FF2B5EF4-FFF2-40B4-BE49-F238E27FC236}">
                <a16:creationId xmlns:a16="http://schemas.microsoft.com/office/drawing/2014/main" id="{56B8691B-365B-4475-9A12-6BFC83523C67}"/>
              </a:ext>
            </a:extLst>
          </p:cNvPr>
          <p:cNvSpPr/>
          <p:nvPr userDrawn="1"/>
        </p:nvSpPr>
        <p:spPr>
          <a:xfrm>
            <a:off x="0" y="6472235"/>
            <a:ext cx="12192000" cy="121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zh-CN" altLang="en-US"/>
          </a:p>
        </p:txBody>
      </p:sp>
      <p:grpSp>
        <p:nvGrpSpPr>
          <p:cNvPr id="5" name="组合 4">
            <a:extLst>
              <a:ext uri="{FF2B5EF4-FFF2-40B4-BE49-F238E27FC236}">
                <a16:creationId xmlns:a16="http://schemas.microsoft.com/office/drawing/2014/main" id="{37AD4482-1C13-40ED-BF28-B1DBCA11DE9B}"/>
              </a:ext>
            </a:extLst>
          </p:cNvPr>
          <p:cNvGrpSpPr/>
          <p:nvPr userDrawn="1"/>
        </p:nvGrpSpPr>
        <p:grpSpPr>
          <a:xfrm>
            <a:off x="10817779" y="6614190"/>
            <a:ext cx="785563" cy="246985"/>
            <a:chOff x="10089202" y="5934072"/>
            <a:chExt cx="1541440" cy="484636"/>
          </a:xfrm>
        </p:grpSpPr>
        <p:sp>
          <p:nvSpPr>
            <p:cNvPr id="6" name="矩形 5">
              <a:extLst>
                <a:ext uri="{FF2B5EF4-FFF2-40B4-BE49-F238E27FC236}">
                  <a16:creationId xmlns:a16="http://schemas.microsoft.com/office/drawing/2014/main" id="{7D76051E-43D1-4259-83DD-51B5E43537F3}"/>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1B7F237-1D0D-44A3-92FD-402585640E20}"/>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511E0BB-A703-4F5C-B074-4E30A8F5DADC}"/>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id="{C660F40A-8B96-407F-802E-430CA3A8C979}"/>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244529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6CCEDCD-C5EE-471A-BF49-146D1413F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1" name="矩形 10">
            <a:extLst>
              <a:ext uri="{FF2B5EF4-FFF2-40B4-BE49-F238E27FC236}">
                <a16:creationId xmlns:a16="http://schemas.microsoft.com/office/drawing/2014/main" id="{B353B932-CB87-4828-91F2-46E063745B6E}"/>
              </a:ext>
            </a:extLst>
          </p:cNvPr>
          <p:cNvSpPr/>
          <p:nvPr userDrawn="1"/>
        </p:nvSpPr>
        <p:spPr>
          <a:xfrm>
            <a:off x="0" y="203199"/>
            <a:ext cx="12192000" cy="794328"/>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3C51A8-8635-45D6-A347-343F23D0A611}"/>
              </a:ext>
            </a:extLst>
          </p:cNvPr>
          <p:cNvGrpSpPr/>
          <p:nvPr userDrawn="1"/>
        </p:nvGrpSpPr>
        <p:grpSpPr>
          <a:xfrm>
            <a:off x="10817779" y="6614190"/>
            <a:ext cx="785563" cy="246985"/>
            <a:chOff x="10089202" y="5934072"/>
            <a:chExt cx="1541440" cy="484636"/>
          </a:xfrm>
        </p:grpSpPr>
        <p:sp>
          <p:nvSpPr>
            <p:cNvPr id="5" name="矩形 4">
              <a:extLst>
                <a:ext uri="{FF2B5EF4-FFF2-40B4-BE49-F238E27FC236}">
                  <a16:creationId xmlns:a16="http://schemas.microsoft.com/office/drawing/2014/main" id="{C84D39DD-97B3-4AF0-9B6F-06C5A0139734}"/>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0D0C1E9-BFF1-43E5-9236-81DF8B1D8A76}"/>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8AEEC6A-B0B3-452A-90AB-6D44E3AA76CE}"/>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1">
            <a:extLst>
              <a:ext uri="{FF2B5EF4-FFF2-40B4-BE49-F238E27FC236}">
                <a16:creationId xmlns:a16="http://schemas.microsoft.com/office/drawing/2014/main" id="{705B942A-C007-4F5A-B4B7-0E16E6A56613}"/>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3931303234"/>
      </p:ext>
    </p:extLst>
  </p:cSld>
  <p:clrMapOvr>
    <a:masterClrMapping/>
  </p:clrMapOvr>
  <p:extLst mod="1">
    <p:ext uri="{DCECCB84-F9BA-43D5-87BE-67443E8EF086}">
      <p15:sldGuideLst xmlns:p15="http://schemas.microsoft.com/office/powerpoint/2012/main">
        <p15:guide id="1" pos="3840" userDrawn="1">
          <p15:clr>
            <a:srgbClr val="FBAE40"/>
          </p15:clr>
        </p15:guide>
        <p15:guide id="2" pos="325" userDrawn="1">
          <p15:clr>
            <a:srgbClr val="FBAE40"/>
          </p15:clr>
        </p15:guide>
        <p15:guide id="3" orient="horz" pos="504" userDrawn="1">
          <p15:clr>
            <a:srgbClr val="FBAE40"/>
          </p15:clr>
        </p15:guide>
        <p15:guide id="4" orient="horz" pos="2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6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0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5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2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C44611-4148-4830-913E-24B7C0EF3835}"/>
              </a:ext>
            </a:extLst>
          </p:cNvPr>
          <p:cNvGrpSpPr/>
          <p:nvPr userDrawn="1"/>
        </p:nvGrpSpPr>
        <p:grpSpPr>
          <a:xfrm>
            <a:off x="10817779" y="6614190"/>
            <a:ext cx="785563" cy="246985"/>
            <a:chOff x="10089202" y="5934072"/>
            <a:chExt cx="1541440" cy="484636"/>
          </a:xfrm>
        </p:grpSpPr>
        <p:sp>
          <p:nvSpPr>
            <p:cNvPr id="3" name="矩形 2">
              <a:extLst>
                <a:ext uri="{FF2B5EF4-FFF2-40B4-BE49-F238E27FC236}">
                  <a16:creationId xmlns:a16="http://schemas.microsoft.com/office/drawing/2014/main" id="{35D0E0AB-284E-4813-B7FC-B4C0DD4BA1D9}"/>
                </a:ext>
              </a:extLst>
            </p:cNvPr>
            <p:cNvSpPr/>
            <p:nvPr userDrawn="1"/>
          </p:nvSpPr>
          <p:spPr>
            <a:xfrm rot="10800000">
              <a:off x="10245459" y="5934072"/>
              <a:ext cx="1228925" cy="48463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9A8107A-C32E-4C31-B394-FBAAB7B49209}"/>
                </a:ext>
              </a:extLst>
            </p:cNvPr>
            <p:cNvSpPr/>
            <p:nvPr userDrawn="1"/>
          </p:nvSpPr>
          <p:spPr>
            <a:xfrm>
              <a:off x="11538946"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906CF2-3C2B-4E19-9FCA-6BA8A96C471D}"/>
                </a:ext>
              </a:extLst>
            </p:cNvPr>
            <p:cNvSpPr/>
            <p:nvPr userDrawn="1"/>
          </p:nvSpPr>
          <p:spPr>
            <a:xfrm>
              <a:off x="10089202" y="5934074"/>
              <a:ext cx="91696" cy="484634"/>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1">
            <a:extLst>
              <a:ext uri="{FF2B5EF4-FFF2-40B4-BE49-F238E27FC236}">
                <a16:creationId xmlns:a16="http://schemas.microsoft.com/office/drawing/2014/main" id="{0A7CD1D7-2172-466A-843A-2D53A5532270}"/>
              </a:ext>
            </a:extLst>
          </p:cNvPr>
          <p:cNvSpPr>
            <a:spLocks noGrp="1"/>
          </p:cNvSpPr>
          <p:nvPr>
            <p:ph type="sldNum" sz="quarter" idx="4"/>
          </p:nvPr>
        </p:nvSpPr>
        <p:spPr>
          <a:xfrm>
            <a:off x="10897412" y="6556755"/>
            <a:ext cx="626296" cy="365125"/>
          </a:xfrm>
          <a:prstGeom prst="rect">
            <a:avLst/>
          </a:prstGeom>
        </p:spPr>
        <p:txBody>
          <a:bodyPr vert="horz" lIns="91440" tIns="45720" rIns="91440" bIns="45720" rtlCol="0" anchor="ctr"/>
          <a:lstStyle>
            <a:lvl1pPr algn="ctr">
              <a:defRPr sz="1400">
                <a:solidFill>
                  <a:schemeClr val="bg1"/>
                </a:solidFill>
                <a:latin typeface="+mj-ea"/>
                <a:ea typeface="+mj-ea"/>
              </a:defRPr>
            </a:lvl1pPr>
          </a:lstStyle>
          <a:p>
            <a:fld id="{089E6A1B-787B-48C2-89E0-46ED219FD4E0}" type="slidenum">
              <a:rPr lang="zh-CN" altLang="en-US" smtClean="0"/>
              <a:pPr/>
              <a:t>‹#›</a:t>
            </a:fld>
            <a:endParaRPr lang="zh-CN" altLang="en-US" dirty="0"/>
          </a:p>
        </p:txBody>
      </p:sp>
    </p:spTree>
    <p:extLst>
      <p:ext uri="{BB962C8B-B14F-4D97-AF65-F5344CB8AC3E}">
        <p14:creationId xmlns:p14="http://schemas.microsoft.com/office/powerpoint/2010/main" val="191794636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7CDD901-3051-4DC8-9F43-4036819C9278}"/>
              </a:ext>
            </a:extLst>
          </p:cNvPr>
          <p:cNvSpPr/>
          <p:nvPr/>
        </p:nvSpPr>
        <p:spPr>
          <a:xfrm>
            <a:off x="0" y="1980293"/>
            <a:ext cx="12191999" cy="21122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9E5DDA7-1EF8-4BBA-9F69-884932B8D319}"/>
              </a:ext>
            </a:extLst>
          </p:cNvPr>
          <p:cNvSpPr/>
          <p:nvPr/>
        </p:nvSpPr>
        <p:spPr>
          <a:xfrm>
            <a:off x="720140" y="2129407"/>
            <a:ext cx="10757485" cy="1808618"/>
          </a:xfrm>
          <a:prstGeom prst="rect">
            <a:avLst/>
          </a:prstGeom>
          <a:solidFill>
            <a:srgbClr val="00A9F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2FF32B2-EC66-4778-A1CB-C91AF086FEE4}"/>
              </a:ext>
            </a:extLst>
          </p:cNvPr>
          <p:cNvSpPr/>
          <p:nvPr/>
        </p:nvSpPr>
        <p:spPr>
          <a:xfrm>
            <a:off x="5410870" y="2482433"/>
            <a:ext cx="5423281" cy="1107996"/>
          </a:xfrm>
          <a:prstGeom prst="rect">
            <a:avLst/>
          </a:prstGeom>
        </p:spPr>
        <p:txBody>
          <a:bodyPr wrap="none">
            <a:spAutoFit/>
          </a:bodyPr>
          <a:lstStyle/>
          <a:p>
            <a:pPr algn="ctr"/>
            <a:r>
              <a:rPr lang="zh-CN" altLang="en-US" sz="6600" b="1" dirty="0">
                <a:solidFill>
                  <a:schemeClr val="bg1"/>
                </a:solidFill>
                <a:effectLst>
                  <a:outerShdw blurRad="38100" dist="38100" dir="2700000" algn="tl">
                    <a:srgbClr val="000000">
                      <a:alpha val="43137"/>
                    </a:srgbClr>
                  </a:outerShdw>
                </a:effectLst>
              </a:rPr>
              <a:t>第一章  总  论</a:t>
            </a:r>
          </a:p>
        </p:txBody>
      </p:sp>
      <p:sp>
        <p:nvSpPr>
          <p:cNvPr id="12" name="矩形 11">
            <a:extLst>
              <a:ext uri="{FF2B5EF4-FFF2-40B4-BE49-F238E27FC236}">
                <a16:creationId xmlns:a16="http://schemas.microsoft.com/office/drawing/2014/main" id="{174ACEBF-3FCF-4B03-8119-7D41C4E60CE5}"/>
              </a:ext>
            </a:extLst>
          </p:cNvPr>
          <p:cNvSpPr/>
          <p:nvPr/>
        </p:nvSpPr>
        <p:spPr>
          <a:xfrm>
            <a:off x="720140" y="4020569"/>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0D7A2CB-C0FF-4E7B-9099-5C84DE9DD5CE}"/>
              </a:ext>
            </a:extLst>
          </p:cNvPr>
          <p:cNvSpPr/>
          <p:nvPr/>
        </p:nvSpPr>
        <p:spPr>
          <a:xfrm>
            <a:off x="717257" y="1980293"/>
            <a:ext cx="10757485" cy="72000"/>
          </a:xfrm>
          <a:prstGeom prst="rect">
            <a:avLst/>
          </a:prstGeom>
          <a:solidFill>
            <a:srgbClr val="00A9F3"/>
          </a:solidFill>
          <a:ln>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39B2244-9772-F54B-BF30-7217E4D9A45F}"/>
              </a:ext>
            </a:extLst>
          </p:cNvPr>
          <p:cNvSpPr txBox="1"/>
          <p:nvPr/>
        </p:nvSpPr>
        <p:spPr>
          <a:xfrm>
            <a:off x="4863877" y="4241683"/>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pic>
        <p:nvPicPr>
          <p:cNvPr id="3" name="图片 2">
            <a:extLst>
              <a:ext uri="{FF2B5EF4-FFF2-40B4-BE49-F238E27FC236}">
                <a16:creationId xmlns:a16="http://schemas.microsoft.com/office/drawing/2014/main" id="{32649863-C939-4240-9661-E4F7A42CEC56}"/>
              </a:ext>
            </a:extLst>
          </p:cNvPr>
          <p:cNvPicPr>
            <a:picLocks noChangeAspect="1"/>
          </p:cNvPicPr>
          <p:nvPr/>
        </p:nvPicPr>
        <p:blipFill>
          <a:blip r:embed="rId2"/>
          <a:stretch>
            <a:fillRect/>
          </a:stretch>
        </p:blipFill>
        <p:spPr>
          <a:xfrm>
            <a:off x="717257" y="1160969"/>
            <a:ext cx="3124200" cy="3962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324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092B5127-C2FA-470A-9167-8BAF6AEB3ACF}"/>
              </a:ext>
            </a:extLst>
          </p:cNvPr>
          <p:cNvSpPr txBox="1"/>
          <p:nvPr/>
        </p:nvSpPr>
        <p:spPr>
          <a:xfrm>
            <a:off x="803970" y="1206921"/>
            <a:ext cx="2209053" cy="523220"/>
          </a:xfrm>
          <a:prstGeom prst="rect">
            <a:avLst/>
          </a:prstGeom>
          <a:noFill/>
        </p:spPr>
        <p:txBody>
          <a:bodyPr wrap="square" rtlCol="0">
            <a:spAutoFit/>
          </a:bodyPr>
          <a:lstStyle/>
          <a:p>
            <a:r>
              <a:rPr lang="zh-CN" altLang="en-US" sz="2800" b="1" dirty="0">
                <a:solidFill>
                  <a:srgbClr val="00B0F0"/>
                </a:solidFill>
                <a:latin typeface="微软雅黑" panose="020B0503020204020204" pitchFamily="34" charset="-122"/>
                <a:ea typeface="微软雅黑" panose="020B0503020204020204" pitchFamily="34" charset="-122"/>
              </a:rPr>
              <a:t>国民经济</a:t>
            </a:r>
          </a:p>
        </p:txBody>
      </p:sp>
      <p:sp>
        <p:nvSpPr>
          <p:cNvPr id="20" name="矩形 19">
            <a:extLst>
              <a:ext uri="{FF2B5EF4-FFF2-40B4-BE49-F238E27FC236}">
                <a16:creationId xmlns:a16="http://schemas.microsoft.com/office/drawing/2014/main" id="{7F7F7CB3-4538-4130-AACC-11593E6232BB}"/>
              </a:ext>
            </a:extLst>
          </p:cNvPr>
          <p:cNvSpPr/>
          <p:nvPr/>
        </p:nvSpPr>
        <p:spPr>
          <a:xfrm>
            <a:off x="659954" y="1828868"/>
            <a:ext cx="5710866" cy="1135054"/>
          </a:xfrm>
          <a:prstGeom prst="rect">
            <a:avLst/>
          </a:prstGeom>
        </p:spPr>
        <p:txBody>
          <a:bodyPr wrap="square">
            <a:spAutoFit/>
          </a:bodyPr>
          <a:lstStyle/>
          <a:p>
            <a:pPr algn="just">
              <a:lnSpc>
                <a:spcPct val="150000"/>
              </a:lnSpc>
            </a:pPr>
            <a:r>
              <a:rPr lang="zh-CN" altLang="en-US" sz="2400" b="1" kern="100" dirty="0">
                <a:latin typeface="微软雅黑" panose="020B0503020204020204" pitchFamily="34" charset="-122"/>
                <a:ea typeface="微软雅黑" panose="020B0503020204020204" pitchFamily="34" charset="-122"/>
                <a:cs typeface="Arial" panose="020B0604020202020204" pitchFamily="34" charset="0"/>
              </a:rPr>
              <a:t>是由社会再生产的各环节、各部门和各生产要素组成的总体系统</a:t>
            </a:r>
            <a:endParaRPr lang="en-US" altLang="zh-CN" sz="2400" b="1" kern="1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1" name="图片 20">
            <a:extLst>
              <a:ext uri="{FF2B5EF4-FFF2-40B4-BE49-F238E27FC236}">
                <a16:creationId xmlns:a16="http://schemas.microsoft.com/office/drawing/2014/main" id="{1C1CFEB3-B6AE-4BF2-BFC5-319DDE3D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834" y="1828868"/>
            <a:ext cx="5197561" cy="4176657"/>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4034636C-E5DB-4CC8-B153-91C4E11660D7}"/>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 二、国民经济统计学的研究范围</a:t>
            </a:r>
          </a:p>
        </p:txBody>
      </p:sp>
      <p:sp>
        <p:nvSpPr>
          <p:cNvPr id="10" name="五边形 1">
            <a:extLst>
              <a:ext uri="{FF2B5EF4-FFF2-40B4-BE49-F238E27FC236}">
                <a16:creationId xmlns:a16="http://schemas.microsoft.com/office/drawing/2014/main" id="{85C4ED61-7E68-45A5-8F3E-99473FBD33F9}"/>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42073278-AA82-46C9-9E05-F94DC3490636}"/>
              </a:ext>
            </a:extLst>
          </p:cNvPr>
          <p:cNvSpPr>
            <a:spLocks noGrp="1"/>
          </p:cNvSpPr>
          <p:nvPr>
            <p:ph type="sldNum" sz="quarter" idx="4"/>
          </p:nvPr>
        </p:nvSpPr>
        <p:spPr/>
        <p:txBody>
          <a:bodyPr/>
          <a:lstStyle/>
          <a:p>
            <a:fld id="{089E6A1B-787B-48C2-89E0-46ED219FD4E0}" type="slidenum">
              <a:rPr lang="zh-CN" altLang="en-US" smtClean="0"/>
              <a:pPr/>
              <a:t>10</a:t>
            </a:fld>
            <a:endParaRPr lang="zh-CN" altLang="en-US" dirty="0"/>
          </a:p>
        </p:txBody>
      </p:sp>
      <p:grpSp>
        <p:nvGrpSpPr>
          <p:cNvPr id="8" name="组合 7">
            <a:extLst>
              <a:ext uri="{FF2B5EF4-FFF2-40B4-BE49-F238E27FC236}">
                <a16:creationId xmlns:a16="http://schemas.microsoft.com/office/drawing/2014/main" id="{1FD83B23-295C-EB41-BB7E-7D26E889965D}"/>
              </a:ext>
            </a:extLst>
          </p:cNvPr>
          <p:cNvGrpSpPr/>
          <p:nvPr/>
        </p:nvGrpSpPr>
        <p:grpSpPr>
          <a:xfrm>
            <a:off x="659954" y="4894129"/>
            <a:ext cx="5710866" cy="1268684"/>
            <a:chOff x="1019175" y="3722616"/>
            <a:chExt cx="4999972" cy="1268684"/>
          </a:xfrm>
        </p:grpSpPr>
        <p:sp>
          <p:nvSpPr>
            <p:cNvPr id="11" name="矩形: 圆角 26">
              <a:extLst>
                <a:ext uri="{FF2B5EF4-FFF2-40B4-BE49-F238E27FC236}">
                  <a16:creationId xmlns:a16="http://schemas.microsoft.com/office/drawing/2014/main" id="{EFD34D7F-7F1E-2242-B1E3-60FF9DC8ACD5}"/>
                </a:ext>
              </a:extLst>
            </p:cNvPr>
            <p:cNvSpPr/>
            <p:nvPr/>
          </p:nvSpPr>
          <p:spPr>
            <a:xfrm>
              <a:off x="1019175" y="3722616"/>
              <a:ext cx="4999972" cy="1268684"/>
            </a:xfrm>
            <a:prstGeom prst="roundRect">
              <a:avLst>
                <a:gd name="adj" fmla="val 6907"/>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BCE54A8-E4DC-5948-AB3E-48AAB37F7748}"/>
                </a:ext>
              </a:extLst>
            </p:cNvPr>
            <p:cNvSpPr/>
            <p:nvPr/>
          </p:nvSpPr>
          <p:spPr>
            <a:xfrm>
              <a:off x="1309687" y="3879905"/>
              <a:ext cx="4418948" cy="954107"/>
            </a:xfrm>
            <a:prstGeom prst="rect">
              <a:avLst/>
            </a:prstGeom>
          </p:spPr>
          <p:txBody>
            <a:bodyPr wrap="square">
              <a:spAutoFit/>
            </a:bodyPr>
            <a:lstStyle/>
            <a:p>
              <a:pPr algn="just"/>
              <a:r>
                <a:rPr lang="zh-CN" altLang="en-US" sz="2800" b="1" dirty="0">
                  <a:solidFill>
                    <a:schemeClr val="bg1"/>
                  </a:solidFill>
                  <a:effectLst>
                    <a:outerShdw blurRad="38100" dist="38100" dir="2700000" algn="tl">
                      <a:srgbClr val="000000">
                        <a:alpha val="43137"/>
                      </a:srgbClr>
                    </a:outerShdw>
                  </a:effectLst>
                </a:rPr>
                <a:t>国民经济统计的空间范围，回答统计什么和如何统计的问题</a:t>
              </a:r>
            </a:p>
          </p:txBody>
        </p:sp>
      </p:grpSp>
      <p:grpSp>
        <p:nvGrpSpPr>
          <p:cNvPr id="13" name="组合 12">
            <a:extLst>
              <a:ext uri="{FF2B5EF4-FFF2-40B4-BE49-F238E27FC236}">
                <a16:creationId xmlns:a16="http://schemas.microsoft.com/office/drawing/2014/main" id="{174984F9-083E-2740-90A7-6430BA59C288}"/>
              </a:ext>
            </a:extLst>
          </p:cNvPr>
          <p:cNvGrpSpPr/>
          <p:nvPr/>
        </p:nvGrpSpPr>
        <p:grpSpPr>
          <a:xfrm>
            <a:off x="659954" y="3458791"/>
            <a:ext cx="5710866" cy="1268684"/>
            <a:chOff x="1019175" y="1912520"/>
            <a:chExt cx="4999972" cy="1268684"/>
          </a:xfrm>
        </p:grpSpPr>
        <p:sp>
          <p:nvSpPr>
            <p:cNvPr id="14" name="矩形: 圆角 5">
              <a:extLst>
                <a:ext uri="{FF2B5EF4-FFF2-40B4-BE49-F238E27FC236}">
                  <a16:creationId xmlns:a16="http://schemas.microsoft.com/office/drawing/2014/main" id="{3F5E5474-C149-F04B-A556-50E2A6C92F1F}"/>
                </a:ext>
              </a:extLst>
            </p:cNvPr>
            <p:cNvSpPr/>
            <p:nvPr/>
          </p:nvSpPr>
          <p:spPr>
            <a:xfrm>
              <a:off x="1019175" y="1912520"/>
              <a:ext cx="4999972" cy="1268684"/>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D41A4B9-D894-DD45-ADDB-1469AD83B5D5}"/>
                </a:ext>
              </a:extLst>
            </p:cNvPr>
            <p:cNvSpPr/>
            <p:nvPr/>
          </p:nvSpPr>
          <p:spPr>
            <a:xfrm>
              <a:off x="1309688" y="2069809"/>
              <a:ext cx="4418947" cy="954107"/>
            </a:xfrm>
            <a:prstGeom prst="rect">
              <a:avLst/>
            </a:prstGeom>
          </p:spPr>
          <p:txBody>
            <a:bodyPr wrap="square">
              <a:spAutoFit/>
            </a:bodyPr>
            <a:lstStyle/>
            <a:p>
              <a:pPr algn="just"/>
              <a:r>
                <a:rPr lang="zh-CN" altLang="en-US" sz="2800" b="1" dirty="0">
                  <a:solidFill>
                    <a:schemeClr val="bg1"/>
                  </a:solidFill>
                  <a:effectLst>
                    <a:outerShdw blurRad="38100" dist="38100" dir="2700000" algn="tl">
                      <a:srgbClr val="000000">
                        <a:alpha val="43137"/>
                      </a:srgbClr>
                    </a:outerShdw>
                  </a:effectLst>
                </a:rPr>
                <a:t>生产的边界如何确定，回答什么是生产的问题</a:t>
              </a:r>
            </a:p>
          </p:txBody>
        </p:sp>
      </p:grpSp>
      <p:sp>
        <p:nvSpPr>
          <p:cNvPr id="16" name="矩形 15">
            <a:extLst>
              <a:ext uri="{FF2B5EF4-FFF2-40B4-BE49-F238E27FC236}">
                <a16:creationId xmlns:a16="http://schemas.microsoft.com/office/drawing/2014/main" id="{6CA49670-3374-BE43-A3BB-92BB474FF914}"/>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234751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06CA55D-B9A9-44FE-88CF-CFC72EDB91AF}"/>
              </a:ext>
            </a:extLst>
          </p:cNvPr>
          <p:cNvPicPr>
            <a:picLocks noChangeAspect="1"/>
          </p:cNvPicPr>
          <p:nvPr/>
        </p:nvPicPr>
        <p:blipFill rotWithShape="1">
          <a:blip r:embed="rId3">
            <a:extLst>
              <a:ext uri="{28A0092B-C50C-407E-A947-70E740481C1C}">
                <a14:useLocalDpi xmlns:a14="http://schemas.microsoft.com/office/drawing/2010/main" val="0"/>
              </a:ext>
            </a:extLst>
          </a:blip>
          <a:srcRect b="17228"/>
          <a:stretch/>
        </p:blipFill>
        <p:spPr>
          <a:xfrm>
            <a:off x="724705" y="2145274"/>
            <a:ext cx="10362343" cy="4212879"/>
          </a:xfrm>
          <a:prstGeom prst="rect">
            <a:avLst/>
          </a:prstGeom>
        </p:spPr>
      </p:pic>
      <p:sp>
        <p:nvSpPr>
          <p:cNvPr id="3" name="矩形 2">
            <a:extLst>
              <a:ext uri="{FF2B5EF4-FFF2-40B4-BE49-F238E27FC236}">
                <a16:creationId xmlns:a16="http://schemas.microsoft.com/office/drawing/2014/main"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三、国民经济核算与国民经济统计学</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DAB6E00-CA5B-4359-A5DC-BBE2597BB2F3}"/>
              </a:ext>
            </a:extLst>
          </p:cNvPr>
          <p:cNvSpPr/>
          <p:nvPr/>
        </p:nvSpPr>
        <p:spPr>
          <a:xfrm>
            <a:off x="1763164" y="2526665"/>
            <a:ext cx="8235275" cy="1011880"/>
          </a:xfrm>
          <a:prstGeom prst="rect">
            <a:avLst/>
          </a:prstGeom>
        </p:spPr>
        <p:txBody>
          <a:bodyPr wrap="square">
            <a:spAutoFit/>
          </a:bodyPr>
          <a:lstStyle/>
          <a:p>
            <a:pPr algn="just">
              <a:lnSpc>
                <a:spcPct val="120000"/>
              </a:lnSpc>
            </a:pPr>
            <a:r>
              <a:rPr lang="zh-CN" altLang="en-US" sz="2600" b="1" dirty="0">
                <a:solidFill>
                  <a:srgbClr val="C00000"/>
                </a:solidFill>
                <a:effectLst>
                  <a:outerShdw blurRad="38100" dist="38100" dir="2700000" algn="tl">
                    <a:srgbClr val="000000">
                      <a:alpha val="43137"/>
                    </a:srgbClr>
                  </a:outerShdw>
                </a:effectLst>
              </a:rPr>
              <a:t>观点一：</a:t>
            </a:r>
            <a:r>
              <a:rPr lang="zh-CN" altLang="en-US" sz="2400" b="1" dirty="0">
                <a:solidFill>
                  <a:schemeClr val="bg1"/>
                </a:solidFill>
              </a:rPr>
              <a:t>二者是相同学科的不同表述；</a:t>
            </a:r>
            <a:endParaRPr lang="en-US" altLang="zh-CN" sz="2400" b="1" dirty="0">
              <a:solidFill>
                <a:schemeClr val="bg1"/>
              </a:solidFill>
            </a:endParaRPr>
          </a:p>
          <a:p>
            <a:pPr algn="just">
              <a:lnSpc>
                <a:spcPct val="120000"/>
              </a:lnSpc>
            </a:pPr>
            <a:r>
              <a:rPr lang="zh-CN" altLang="en-US" sz="2600" b="1" dirty="0">
                <a:solidFill>
                  <a:srgbClr val="C00000"/>
                </a:solidFill>
                <a:effectLst>
                  <a:outerShdw blurRad="38100" dist="38100" dir="2700000" algn="tl">
                    <a:srgbClr val="000000">
                      <a:alpha val="43137"/>
                    </a:srgbClr>
                  </a:outerShdw>
                </a:effectLst>
              </a:rPr>
              <a:t>观点二：</a:t>
            </a:r>
            <a:r>
              <a:rPr lang="zh-CN" altLang="en-US" sz="2400" b="1" dirty="0">
                <a:solidFill>
                  <a:schemeClr val="bg1"/>
                </a:solidFill>
              </a:rPr>
              <a:t>国民经济统计学的内容要比国民经济核算更为宽泛</a:t>
            </a:r>
          </a:p>
        </p:txBody>
      </p:sp>
      <p:sp>
        <p:nvSpPr>
          <p:cNvPr id="6" name="对角圆角矩形 10">
            <a:extLst>
              <a:ext uri="{FF2B5EF4-FFF2-40B4-BE49-F238E27FC236}">
                <a16:creationId xmlns:a16="http://schemas.microsoft.com/office/drawing/2014/main" id="{2E64F718-C229-49EE-876B-792B3B05997D}"/>
              </a:ext>
            </a:extLst>
          </p:cNvPr>
          <p:cNvSpPr/>
          <p:nvPr/>
        </p:nvSpPr>
        <p:spPr>
          <a:xfrm>
            <a:off x="515937" y="1425274"/>
            <a:ext cx="8448179"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如何把握国民经济核算与国民经济统计学的关系？</a:t>
            </a:r>
          </a:p>
        </p:txBody>
      </p:sp>
      <p:grpSp>
        <p:nvGrpSpPr>
          <p:cNvPr id="7" name="组合 6">
            <a:extLst>
              <a:ext uri="{FF2B5EF4-FFF2-40B4-BE49-F238E27FC236}">
                <a16:creationId xmlns:a16="http://schemas.microsoft.com/office/drawing/2014/main" id="{31412678-8DC2-4249-9259-3B1CFD44271C}"/>
              </a:ext>
            </a:extLst>
          </p:cNvPr>
          <p:cNvGrpSpPr/>
          <p:nvPr/>
        </p:nvGrpSpPr>
        <p:grpSpPr>
          <a:xfrm>
            <a:off x="9085322" y="1571651"/>
            <a:ext cx="2627252" cy="425300"/>
            <a:chOff x="3294863" y="1438089"/>
            <a:chExt cx="8532012" cy="425300"/>
          </a:xfrm>
        </p:grpSpPr>
        <p:sp>
          <p:nvSpPr>
            <p:cNvPr id="8" name="箭头: V 形 7">
              <a:extLst>
                <a:ext uri="{FF2B5EF4-FFF2-40B4-BE49-F238E27FC236}">
                  <a16:creationId xmlns:a16="http://schemas.microsoft.com/office/drawing/2014/main" id="{DFB962D6-03F8-48DC-BD54-50BC5F959287}"/>
                </a:ext>
              </a:extLst>
            </p:cNvPr>
            <p:cNvSpPr/>
            <p:nvPr/>
          </p:nvSpPr>
          <p:spPr>
            <a:xfrm>
              <a:off x="4445869" y="1438089"/>
              <a:ext cx="1278857"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0" name="直接连接符 9">
              <a:extLst>
                <a:ext uri="{FF2B5EF4-FFF2-40B4-BE49-F238E27FC236}">
                  <a16:creationId xmlns:a16="http://schemas.microsoft.com/office/drawing/2014/main" id="{9B339E26-A5F4-45BD-AEC9-548C5A903A5F}"/>
                </a:ext>
              </a:extLst>
            </p:cNvPr>
            <p:cNvCxnSpPr>
              <a:cxnSpLocks/>
            </p:cNvCxnSpPr>
            <p:nvPr/>
          </p:nvCxnSpPr>
          <p:spPr>
            <a:xfrm>
              <a:off x="6260214" y="1619061"/>
              <a:ext cx="5566661"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 name="箭头: V 形 10">
              <a:extLst>
                <a:ext uri="{FF2B5EF4-FFF2-40B4-BE49-F238E27FC236}">
                  <a16:creationId xmlns:a16="http://schemas.microsoft.com/office/drawing/2014/main" id="{94A606D7-9BD0-4BB5-97A4-160D50E179B6}"/>
                </a:ext>
              </a:extLst>
            </p:cNvPr>
            <p:cNvSpPr/>
            <p:nvPr/>
          </p:nvSpPr>
          <p:spPr>
            <a:xfrm>
              <a:off x="3294863" y="1438089"/>
              <a:ext cx="1213930"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 name="灯片编号占位符 1">
            <a:extLst>
              <a:ext uri="{FF2B5EF4-FFF2-40B4-BE49-F238E27FC236}">
                <a16:creationId xmlns:a16="http://schemas.microsoft.com/office/drawing/2014/main" id="{5D0228E4-4D46-4AE0-8361-F454B581F968}"/>
              </a:ext>
            </a:extLst>
          </p:cNvPr>
          <p:cNvSpPr>
            <a:spLocks noGrp="1"/>
          </p:cNvSpPr>
          <p:nvPr>
            <p:ph type="sldNum" sz="quarter" idx="4"/>
          </p:nvPr>
        </p:nvSpPr>
        <p:spPr/>
        <p:txBody>
          <a:bodyPr/>
          <a:lstStyle/>
          <a:p>
            <a:fld id="{089E6A1B-787B-48C2-89E0-46ED219FD4E0}" type="slidenum">
              <a:rPr lang="zh-CN" altLang="en-US" smtClean="0"/>
              <a:pPr/>
              <a:t>11</a:t>
            </a:fld>
            <a:endParaRPr lang="zh-CN" altLang="en-US" dirty="0"/>
          </a:p>
        </p:txBody>
      </p:sp>
      <p:sp>
        <p:nvSpPr>
          <p:cNvPr id="16" name="矩形 15">
            <a:extLst>
              <a:ext uri="{FF2B5EF4-FFF2-40B4-BE49-F238E27FC236}">
                <a16:creationId xmlns:a16="http://schemas.microsoft.com/office/drawing/2014/main" id="{93F5E93A-A4FF-6943-8274-4D0931C4C8E7}"/>
              </a:ext>
            </a:extLst>
          </p:cNvPr>
          <p:cNvSpPr/>
          <p:nvPr/>
        </p:nvSpPr>
        <p:spPr>
          <a:xfrm>
            <a:off x="1788238" y="3734762"/>
            <a:ext cx="8235275" cy="799642"/>
          </a:xfrm>
          <a:prstGeom prst="rect">
            <a:avLst/>
          </a:prstGeom>
        </p:spPr>
        <p:txBody>
          <a:bodyPr wrap="square">
            <a:spAutoFit/>
          </a:bodyPr>
          <a:lstStyle/>
          <a:p>
            <a:pPr algn="just">
              <a:lnSpc>
                <a:spcPct val="120000"/>
              </a:lnSpc>
            </a:pPr>
            <a:r>
              <a:rPr lang="zh-CN" altLang="en-US" sz="2000" b="1" dirty="0">
                <a:solidFill>
                  <a:schemeClr val="bg1"/>
                </a:solidFill>
                <a:effectLst>
                  <a:outerShdw blurRad="38100" dist="38100" dir="2700000" algn="tl">
                    <a:srgbClr val="000000">
                      <a:alpha val="43137"/>
                    </a:srgbClr>
                  </a:outerShdw>
                </a:effectLst>
              </a:rPr>
              <a:t>拓展阅读：</a:t>
            </a:r>
            <a:endParaRPr lang="en-US" altLang="zh-CN" sz="2000" b="1" dirty="0">
              <a:solidFill>
                <a:schemeClr val="bg1"/>
              </a:solidFill>
              <a:effectLst>
                <a:outerShdw blurRad="38100" dist="38100" dir="2700000" algn="tl">
                  <a:srgbClr val="000000">
                    <a:alpha val="43137"/>
                  </a:srgbClr>
                </a:outerShdw>
              </a:effectLst>
            </a:endParaRPr>
          </a:p>
          <a:p>
            <a:pPr algn="just">
              <a:lnSpc>
                <a:spcPct val="120000"/>
              </a:lnSpc>
            </a:pPr>
            <a:r>
              <a:rPr lang="zh-CN" altLang="en-US" sz="2000" b="1" u="sng" dirty="0">
                <a:solidFill>
                  <a:schemeClr val="bg1"/>
                </a:solidFill>
                <a:effectLst>
                  <a:outerShdw blurRad="38100" dist="38100" dir="2700000" algn="tl">
                    <a:srgbClr val="000000">
                      <a:alpha val="43137"/>
                    </a:srgbClr>
                  </a:outerShdw>
                </a:effectLst>
              </a:rPr>
              <a:t>专栏</a:t>
            </a:r>
            <a:r>
              <a:rPr lang="en-US" altLang="zh-CN" sz="2000" b="1" u="sng" dirty="0">
                <a:solidFill>
                  <a:schemeClr val="bg1"/>
                </a:solidFill>
                <a:effectLst>
                  <a:outerShdw blurRad="38100" dist="38100" dir="2700000" algn="tl">
                    <a:srgbClr val="000000">
                      <a:alpha val="43137"/>
                    </a:srgbClr>
                  </a:outerShdw>
                </a:effectLst>
              </a:rPr>
              <a:t>1-1</a:t>
            </a:r>
            <a:r>
              <a:rPr lang="zh-CN" altLang="en-US" sz="2000" b="1" u="sng" dirty="0">
                <a:solidFill>
                  <a:schemeClr val="bg1"/>
                </a:solidFill>
                <a:effectLst>
                  <a:outerShdw blurRad="38100" dist="38100" dir="2700000" algn="tl">
                    <a:srgbClr val="000000">
                      <a:alpha val="43137"/>
                    </a:srgbClr>
                  </a:outerShdw>
                </a:effectLst>
              </a:rPr>
              <a:t>  国际收入与财富研究会与</a:t>
            </a:r>
            <a:r>
              <a:rPr lang="en-US" altLang="zh-CN" sz="2000" b="1" u="sng" dirty="0">
                <a:solidFill>
                  <a:schemeClr val="bg1"/>
                </a:solidFill>
                <a:effectLst>
                  <a:outerShdw blurRad="38100" dist="38100" dir="2700000" algn="tl">
                    <a:srgbClr val="000000">
                      <a:alpha val="43137"/>
                    </a:srgbClr>
                  </a:outerShdw>
                </a:effectLst>
              </a:rPr>
              <a:t>《</a:t>
            </a:r>
            <a:r>
              <a:rPr lang="zh-CN" altLang="en-US" sz="2000" b="1" u="sng" dirty="0">
                <a:solidFill>
                  <a:schemeClr val="bg1"/>
                </a:solidFill>
                <a:effectLst>
                  <a:outerShdw blurRad="38100" dist="38100" dir="2700000" algn="tl">
                    <a:srgbClr val="000000">
                      <a:alpha val="43137"/>
                    </a:srgbClr>
                  </a:outerShdw>
                </a:effectLst>
              </a:rPr>
              <a:t>收入与财富评论</a:t>
            </a:r>
            <a:r>
              <a:rPr lang="en-US" altLang="zh-CN" sz="2000" b="1" u="sng" dirty="0">
                <a:solidFill>
                  <a:schemeClr val="bg1"/>
                </a:solidFill>
                <a:effectLst>
                  <a:outerShdw blurRad="38100" dist="38100" dir="2700000" algn="tl">
                    <a:srgbClr val="000000">
                      <a:alpha val="43137"/>
                    </a:srgbClr>
                  </a:outerShdw>
                </a:effectLst>
              </a:rPr>
              <a:t>》</a:t>
            </a:r>
          </a:p>
        </p:txBody>
      </p:sp>
      <p:sp>
        <p:nvSpPr>
          <p:cNvPr id="13" name="矩形 12">
            <a:extLst>
              <a:ext uri="{FF2B5EF4-FFF2-40B4-BE49-F238E27FC236}">
                <a16:creationId xmlns:a16="http://schemas.microsoft.com/office/drawing/2014/main" id="{B21C305B-62CE-B445-92F9-520196948A9D}"/>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3300268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5684569" cy="553998"/>
          </a:xfrm>
          <a:prstGeom prst="rect">
            <a:avLst/>
          </a:prstGeom>
        </p:spPr>
        <p:txBody>
          <a:bodyPr wrap="none">
            <a:spAutoFit/>
          </a:bodyPr>
          <a:lstStyle/>
          <a:p>
            <a:r>
              <a:rPr lang="zh-CN" altLang="en-US" sz="3000" b="1" dirty="0">
                <a:solidFill>
                  <a:schemeClr val="bg1"/>
                </a:solidFill>
              </a:rPr>
              <a:t> 四、国民经济统计学的主要内容</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a:extLst>
              <a:ext uri="{FF2B5EF4-FFF2-40B4-BE49-F238E27FC236}">
                <a16:creationId xmlns:a16="http://schemas.microsoft.com/office/drawing/2014/main" id="{D2A6E9B4-81EB-4C5F-84FB-5F47C1ED9DEF}"/>
              </a:ext>
            </a:extLst>
          </p:cNvPr>
          <p:cNvSpPr>
            <a:spLocks noGrp="1"/>
          </p:cNvSpPr>
          <p:nvPr>
            <p:ph type="sldNum" sz="quarter" idx="4"/>
          </p:nvPr>
        </p:nvSpPr>
        <p:spPr/>
        <p:txBody>
          <a:bodyPr/>
          <a:lstStyle/>
          <a:p>
            <a:fld id="{089E6A1B-787B-48C2-89E0-46ED219FD4E0}" type="slidenum">
              <a:rPr lang="zh-CN" altLang="en-US" smtClean="0"/>
              <a:pPr/>
              <a:t>12</a:t>
            </a:fld>
            <a:endParaRPr lang="zh-CN" altLang="en-US" dirty="0"/>
          </a:p>
        </p:txBody>
      </p:sp>
      <p:grpSp>
        <p:nvGrpSpPr>
          <p:cNvPr id="9" name="组合 8">
            <a:extLst>
              <a:ext uri="{FF2B5EF4-FFF2-40B4-BE49-F238E27FC236}">
                <a16:creationId xmlns:a16="http://schemas.microsoft.com/office/drawing/2014/main" id="{0BF2BB57-065A-3844-9231-58BBE0B3B160}"/>
              </a:ext>
            </a:extLst>
          </p:cNvPr>
          <p:cNvGrpSpPr/>
          <p:nvPr/>
        </p:nvGrpSpPr>
        <p:grpSpPr>
          <a:xfrm>
            <a:off x="1451363" y="1651065"/>
            <a:ext cx="9519357" cy="5803083"/>
            <a:chOff x="1041040" y="1531144"/>
            <a:chExt cx="9519357" cy="5803083"/>
          </a:xfrm>
        </p:grpSpPr>
        <p:grpSp>
          <p:nvGrpSpPr>
            <p:cNvPr id="7" name="组合 6">
              <a:extLst>
                <a:ext uri="{FF2B5EF4-FFF2-40B4-BE49-F238E27FC236}">
                  <a16:creationId xmlns:a16="http://schemas.microsoft.com/office/drawing/2014/main" id="{219CE7C5-1D96-409D-A67E-876121C9CB1F}"/>
                </a:ext>
              </a:extLst>
            </p:cNvPr>
            <p:cNvGrpSpPr/>
            <p:nvPr/>
          </p:nvGrpSpPr>
          <p:grpSpPr>
            <a:xfrm>
              <a:off x="1041040" y="1531144"/>
              <a:ext cx="7967939" cy="5803083"/>
              <a:chOff x="4114024" y="1800967"/>
              <a:chExt cx="7903173" cy="5803083"/>
            </a:xfrm>
          </p:grpSpPr>
          <p:grpSp>
            <p:nvGrpSpPr>
              <p:cNvPr id="51" name="组合 41">
                <a:extLst>
                  <a:ext uri="{FF2B5EF4-FFF2-40B4-BE49-F238E27FC236}">
                    <a16:creationId xmlns:a16="http://schemas.microsoft.com/office/drawing/2014/main" id="{593C5638-C937-4772-91D1-A3CA48639B7D}"/>
                  </a:ext>
                </a:extLst>
              </p:cNvPr>
              <p:cNvGrpSpPr/>
              <p:nvPr/>
            </p:nvGrpSpPr>
            <p:grpSpPr>
              <a:xfrm>
                <a:off x="4114024" y="4959153"/>
                <a:ext cx="2698825" cy="941155"/>
                <a:chOff x="-322774" y="7257706"/>
                <a:chExt cx="3821152" cy="1332542"/>
              </a:xfrm>
            </p:grpSpPr>
            <p:sp>
              <p:nvSpPr>
                <p:cNvPr id="52" name="Oval 85">
                  <a:extLst>
                    <a:ext uri="{FF2B5EF4-FFF2-40B4-BE49-F238E27FC236}">
                      <a16:creationId xmlns:a16="http://schemas.microsoft.com/office/drawing/2014/main" id="{61497739-F757-4C0D-9088-068FC964F593}"/>
                    </a:ext>
                  </a:extLst>
                </p:cNvPr>
                <p:cNvSpPr>
                  <a:spLocks noChangeAspect="1"/>
                </p:cNvSpPr>
                <p:nvPr/>
              </p:nvSpPr>
              <p:spPr>
                <a:xfrm>
                  <a:off x="2187529" y="7257706"/>
                  <a:ext cx="1310849" cy="1310848"/>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3" name="文本框 52">
                  <a:extLst>
                    <a:ext uri="{FF2B5EF4-FFF2-40B4-BE49-F238E27FC236}">
                      <a16:creationId xmlns:a16="http://schemas.microsoft.com/office/drawing/2014/main" id="{DC11B75C-206F-4BE7-863D-C94D58EEEFCD}"/>
                    </a:ext>
                  </a:extLst>
                </p:cNvPr>
                <p:cNvSpPr txBox="1"/>
                <p:nvPr/>
              </p:nvSpPr>
              <p:spPr>
                <a:xfrm>
                  <a:off x="-322774" y="7257706"/>
                  <a:ext cx="2555894" cy="1332542"/>
                </a:xfrm>
                <a:prstGeom prst="rect">
                  <a:avLst/>
                </a:prstGeom>
                <a:noFill/>
              </p:spPr>
              <p:txBody>
                <a:bodyPr wrap="square" rtlCol="0">
                  <a:spAutoFit/>
                </a:bodyPr>
                <a:lstStyle/>
                <a:p>
                  <a:pPr algn="ctr">
                    <a:lnSpc>
                      <a:spcPct val="120000"/>
                    </a:lnSpc>
                  </a:pPr>
                  <a:r>
                    <a:rPr lang="zh-CN" altLang="en-US" sz="2400" b="1" dirty="0">
                      <a:solidFill>
                        <a:srgbClr val="5EC6D3"/>
                      </a:solidFill>
                      <a:cs typeface="+mn-ea"/>
                      <a:sym typeface="+mn-lt"/>
                    </a:rPr>
                    <a:t>国民经济</a:t>
                  </a:r>
                  <a:endParaRPr lang="en-US" altLang="zh-CN" sz="2400" b="1" dirty="0">
                    <a:solidFill>
                      <a:srgbClr val="5EC6D3"/>
                    </a:solidFill>
                    <a:cs typeface="+mn-ea"/>
                    <a:sym typeface="+mn-lt"/>
                  </a:endParaRPr>
                </a:p>
                <a:p>
                  <a:pPr algn="ctr">
                    <a:lnSpc>
                      <a:spcPct val="120000"/>
                    </a:lnSpc>
                  </a:pPr>
                  <a:r>
                    <a:rPr lang="zh-CN" altLang="en-US" sz="2400" b="1" dirty="0">
                      <a:solidFill>
                        <a:srgbClr val="5EC6D3"/>
                      </a:solidFill>
                      <a:cs typeface="+mn-ea"/>
                      <a:sym typeface="+mn-lt"/>
                    </a:rPr>
                    <a:t>资源统计</a:t>
                  </a:r>
                </a:p>
              </p:txBody>
            </p:sp>
          </p:grpSp>
          <p:grpSp>
            <p:nvGrpSpPr>
              <p:cNvPr id="54" name="组合 42">
                <a:extLst>
                  <a:ext uri="{FF2B5EF4-FFF2-40B4-BE49-F238E27FC236}">
                    <a16:creationId xmlns:a16="http://schemas.microsoft.com/office/drawing/2014/main" id="{B949C2DD-42D5-431A-8939-DAC9FF584BDA}"/>
                  </a:ext>
                </a:extLst>
              </p:cNvPr>
              <p:cNvGrpSpPr/>
              <p:nvPr/>
            </p:nvGrpSpPr>
            <p:grpSpPr>
              <a:xfrm>
                <a:off x="9569728" y="2539424"/>
                <a:ext cx="2447469" cy="1440670"/>
                <a:chOff x="8964012" y="3831711"/>
                <a:chExt cx="3465267" cy="2039784"/>
              </a:xfrm>
            </p:grpSpPr>
            <p:sp>
              <p:nvSpPr>
                <p:cNvPr id="55" name="Oval 84">
                  <a:extLst>
                    <a:ext uri="{FF2B5EF4-FFF2-40B4-BE49-F238E27FC236}">
                      <a16:creationId xmlns:a16="http://schemas.microsoft.com/office/drawing/2014/main" id="{24F4AA7F-7B7A-4DDE-A82B-B03C210054CC}"/>
                    </a:ext>
                  </a:extLst>
                </p:cNvPr>
                <p:cNvSpPr>
                  <a:spLocks noChangeAspect="1"/>
                </p:cNvSpPr>
                <p:nvPr/>
              </p:nvSpPr>
              <p:spPr>
                <a:xfrm>
                  <a:off x="8964012" y="4560647"/>
                  <a:ext cx="1310849" cy="1310848"/>
                </a:xfrm>
                <a:prstGeom prst="ellipse">
                  <a:avLst/>
                </a:prstGeom>
                <a:solidFill>
                  <a:srgbClr val="F26D6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6" name="文本框 55">
                  <a:extLst>
                    <a:ext uri="{FF2B5EF4-FFF2-40B4-BE49-F238E27FC236}">
                      <a16:creationId xmlns:a16="http://schemas.microsoft.com/office/drawing/2014/main" id="{9C690F6E-E6DE-4CBB-A71D-6B4F3E673DC8}"/>
                    </a:ext>
                  </a:extLst>
                </p:cNvPr>
                <p:cNvSpPr txBox="1"/>
                <p:nvPr/>
              </p:nvSpPr>
              <p:spPr>
                <a:xfrm>
                  <a:off x="10364108" y="3831711"/>
                  <a:ext cx="2065171" cy="1332542"/>
                </a:xfrm>
                <a:prstGeom prst="rect">
                  <a:avLst/>
                </a:prstGeom>
                <a:noFill/>
              </p:spPr>
              <p:txBody>
                <a:bodyPr wrap="square" rtlCol="0">
                  <a:spAutoFit/>
                </a:bodyPr>
                <a:lstStyle/>
                <a:p>
                  <a:pPr algn="ctr">
                    <a:lnSpc>
                      <a:spcPct val="120000"/>
                    </a:lnSpc>
                  </a:pPr>
                  <a:r>
                    <a:rPr lang="zh-CN" altLang="en-US" sz="2400" b="1" dirty="0">
                      <a:solidFill>
                        <a:srgbClr val="F26D64"/>
                      </a:solidFill>
                      <a:cs typeface="+mn-ea"/>
                      <a:sym typeface="+mn-lt"/>
                    </a:rPr>
                    <a:t>国民经济结构统计</a:t>
                  </a:r>
                </a:p>
              </p:txBody>
            </p:sp>
          </p:grpSp>
          <p:grpSp>
            <p:nvGrpSpPr>
              <p:cNvPr id="57" name="组合 39">
                <a:extLst>
                  <a:ext uri="{FF2B5EF4-FFF2-40B4-BE49-F238E27FC236}">
                    <a16:creationId xmlns:a16="http://schemas.microsoft.com/office/drawing/2014/main" id="{C007D64F-2AF2-4DE8-A996-04F1BEF6627C}"/>
                  </a:ext>
                </a:extLst>
              </p:cNvPr>
              <p:cNvGrpSpPr/>
              <p:nvPr/>
            </p:nvGrpSpPr>
            <p:grpSpPr>
              <a:xfrm>
                <a:off x="5559091" y="2539424"/>
                <a:ext cx="2379229" cy="1440671"/>
                <a:chOff x="2730779" y="3127125"/>
                <a:chExt cx="3368649" cy="2039785"/>
              </a:xfrm>
            </p:grpSpPr>
            <p:sp>
              <p:nvSpPr>
                <p:cNvPr id="58" name="Oval 83">
                  <a:extLst>
                    <a:ext uri="{FF2B5EF4-FFF2-40B4-BE49-F238E27FC236}">
                      <a16:creationId xmlns:a16="http://schemas.microsoft.com/office/drawing/2014/main" id="{A4226808-4554-414B-8B4A-BA419B4307EA}"/>
                    </a:ext>
                  </a:extLst>
                </p:cNvPr>
                <p:cNvSpPr>
                  <a:spLocks noChangeAspect="1"/>
                </p:cNvSpPr>
                <p:nvPr/>
              </p:nvSpPr>
              <p:spPr>
                <a:xfrm>
                  <a:off x="4788579" y="3856062"/>
                  <a:ext cx="1310849" cy="1310848"/>
                </a:xfrm>
                <a:prstGeom prst="ellipse">
                  <a:avLst/>
                </a:prstGeom>
                <a:solidFill>
                  <a:srgbClr val="F8841D"/>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id="{A8CD6E94-4D3F-4FC0-B3A2-20661C7EA72E}"/>
                    </a:ext>
                  </a:extLst>
                </p:cNvPr>
                <p:cNvSpPr txBox="1"/>
                <p:nvPr/>
              </p:nvSpPr>
              <p:spPr>
                <a:xfrm>
                  <a:off x="2730779" y="3127125"/>
                  <a:ext cx="2057800" cy="1332541"/>
                </a:xfrm>
                <a:prstGeom prst="rect">
                  <a:avLst/>
                </a:prstGeom>
                <a:noFill/>
              </p:spPr>
              <p:txBody>
                <a:bodyPr wrap="square" rtlCol="0">
                  <a:spAutoFit/>
                </a:bodyPr>
                <a:lstStyle/>
                <a:p>
                  <a:pPr algn="ctr">
                    <a:lnSpc>
                      <a:spcPct val="120000"/>
                    </a:lnSpc>
                  </a:pPr>
                  <a:r>
                    <a:rPr lang="zh-CN" altLang="en-US" sz="2400" b="1" dirty="0">
                      <a:solidFill>
                        <a:srgbClr val="F8841D"/>
                      </a:solidFill>
                      <a:cs typeface="+mn-ea"/>
                      <a:sym typeface="+mn-lt"/>
                    </a:rPr>
                    <a:t>国民经济过程统计</a:t>
                  </a:r>
                </a:p>
              </p:txBody>
            </p:sp>
          </p:grpSp>
          <p:grpSp>
            <p:nvGrpSpPr>
              <p:cNvPr id="60" name="组合 40">
                <a:extLst>
                  <a:ext uri="{FF2B5EF4-FFF2-40B4-BE49-F238E27FC236}">
                    <a16:creationId xmlns:a16="http://schemas.microsoft.com/office/drawing/2014/main" id="{4AC1CE74-09D9-4ABB-9BA5-482170C1C6EA}"/>
                  </a:ext>
                </a:extLst>
              </p:cNvPr>
              <p:cNvGrpSpPr/>
              <p:nvPr/>
            </p:nvGrpSpPr>
            <p:grpSpPr>
              <a:xfrm>
                <a:off x="4682458" y="3769023"/>
                <a:ext cx="2514357" cy="1046994"/>
                <a:chOff x="806164" y="4868063"/>
                <a:chExt cx="3559970" cy="1482394"/>
              </a:xfrm>
            </p:grpSpPr>
            <p:sp>
              <p:nvSpPr>
                <p:cNvPr id="61" name="Oval 86">
                  <a:extLst>
                    <a:ext uri="{FF2B5EF4-FFF2-40B4-BE49-F238E27FC236}">
                      <a16:creationId xmlns:a16="http://schemas.microsoft.com/office/drawing/2014/main" id="{F6D42990-BA1A-4010-BE49-D904417CB4B8}"/>
                    </a:ext>
                  </a:extLst>
                </p:cNvPr>
                <p:cNvSpPr>
                  <a:spLocks noChangeAspect="1"/>
                </p:cNvSpPr>
                <p:nvPr/>
              </p:nvSpPr>
              <p:spPr>
                <a:xfrm>
                  <a:off x="3055285" y="5039610"/>
                  <a:ext cx="1310849" cy="1310847"/>
                </a:xfrm>
                <a:prstGeom prst="ellipse">
                  <a:avLst/>
                </a:prstGeom>
                <a:solidFill>
                  <a:srgbClr val="936CAF"/>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62" name="文本框 61">
                  <a:extLst>
                    <a:ext uri="{FF2B5EF4-FFF2-40B4-BE49-F238E27FC236}">
                      <a16:creationId xmlns:a16="http://schemas.microsoft.com/office/drawing/2014/main" id="{F41F6360-8B84-493E-8779-934D8E963C50}"/>
                    </a:ext>
                  </a:extLst>
                </p:cNvPr>
                <p:cNvSpPr txBox="1"/>
                <p:nvPr/>
              </p:nvSpPr>
              <p:spPr>
                <a:xfrm>
                  <a:off x="806164" y="4868063"/>
                  <a:ext cx="2090641" cy="1332541"/>
                </a:xfrm>
                <a:prstGeom prst="rect">
                  <a:avLst/>
                </a:prstGeom>
                <a:noFill/>
              </p:spPr>
              <p:txBody>
                <a:bodyPr wrap="square" rtlCol="0">
                  <a:spAutoFit/>
                </a:bodyPr>
                <a:lstStyle/>
                <a:p>
                  <a:pPr algn="ctr">
                    <a:lnSpc>
                      <a:spcPct val="120000"/>
                    </a:lnSpc>
                  </a:pPr>
                  <a:r>
                    <a:rPr lang="zh-CN" altLang="en-US" sz="2400" b="1" dirty="0">
                      <a:solidFill>
                        <a:srgbClr val="936CAF"/>
                      </a:solidFill>
                      <a:cs typeface="+mn-ea"/>
                      <a:sym typeface="+mn-lt"/>
                    </a:rPr>
                    <a:t>国民经济总量统计</a:t>
                  </a:r>
                </a:p>
              </p:txBody>
            </p:sp>
          </p:grpSp>
          <p:grpSp>
            <p:nvGrpSpPr>
              <p:cNvPr id="63" name="组合 38">
                <a:extLst>
                  <a:ext uri="{FF2B5EF4-FFF2-40B4-BE49-F238E27FC236}">
                    <a16:creationId xmlns:a16="http://schemas.microsoft.com/office/drawing/2014/main" id="{F32D4671-F467-4C95-A5E7-912E2330B875}"/>
                  </a:ext>
                </a:extLst>
              </p:cNvPr>
              <p:cNvGrpSpPr/>
              <p:nvPr/>
            </p:nvGrpSpPr>
            <p:grpSpPr>
              <a:xfrm>
                <a:off x="8007621" y="1800967"/>
                <a:ext cx="1492805" cy="1866988"/>
                <a:chOff x="5995588" y="2045890"/>
                <a:chExt cx="2113599" cy="2643390"/>
              </a:xfrm>
            </p:grpSpPr>
            <p:sp>
              <p:nvSpPr>
                <p:cNvPr id="64" name="Oval 82">
                  <a:extLst>
                    <a:ext uri="{FF2B5EF4-FFF2-40B4-BE49-F238E27FC236}">
                      <a16:creationId xmlns:a16="http://schemas.microsoft.com/office/drawing/2014/main" id="{CBD2F4B3-F3A3-4DAE-9F32-2176389F080C}"/>
                    </a:ext>
                  </a:extLst>
                </p:cNvPr>
                <p:cNvSpPr>
                  <a:spLocks noChangeAspect="1"/>
                </p:cNvSpPr>
                <p:nvPr/>
              </p:nvSpPr>
              <p:spPr>
                <a:xfrm>
                  <a:off x="6396964" y="3378432"/>
                  <a:ext cx="1310849" cy="1310848"/>
                </a:xfrm>
                <a:prstGeom prst="ellipse">
                  <a:avLst/>
                </a:prstGeom>
                <a:solidFill>
                  <a:srgbClr val="9BBB40"/>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65" name="文本框 64">
                  <a:extLst>
                    <a:ext uri="{FF2B5EF4-FFF2-40B4-BE49-F238E27FC236}">
                      <a16:creationId xmlns:a16="http://schemas.microsoft.com/office/drawing/2014/main" id="{FAE1869C-183A-49DA-8437-7276B2E50CD9}"/>
                    </a:ext>
                  </a:extLst>
                </p:cNvPr>
                <p:cNvSpPr txBox="1"/>
                <p:nvPr/>
              </p:nvSpPr>
              <p:spPr>
                <a:xfrm>
                  <a:off x="5995588" y="2045890"/>
                  <a:ext cx="2113599" cy="1332542"/>
                </a:xfrm>
                <a:prstGeom prst="rect">
                  <a:avLst/>
                </a:prstGeom>
                <a:noFill/>
              </p:spPr>
              <p:txBody>
                <a:bodyPr wrap="square" rtlCol="0">
                  <a:spAutoFit/>
                </a:bodyPr>
                <a:lstStyle/>
                <a:p>
                  <a:pPr algn="ctr">
                    <a:lnSpc>
                      <a:spcPct val="120000"/>
                    </a:lnSpc>
                  </a:pPr>
                  <a:r>
                    <a:rPr lang="zh-CN" altLang="en-US" sz="2400" b="1" dirty="0">
                      <a:solidFill>
                        <a:srgbClr val="9BBB40"/>
                      </a:solidFill>
                      <a:cs typeface="+mn-ea"/>
                      <a:sym typeface="+mn-lt"/>
                    </a:rPr>
                    <a:t>国民经济动态统计</a:t>
                  </a:r>
                </a:p>
              </p:txBody>
            </p:sp>
          </p:grpSp>
          <p:sp>
            <p:nvSpPr>
              <p:cNvPr id="66" name="文本框 65">
                <a:extLst>
                  <a:ext uri="{FF2B5EF4-FFF2-40B4-BE49-F238E27FC236}">
                    <a16:creationId xmlns:a16="http://schemas.microsoft.com/office/drawing/2014/main" id="{843DFD88-8173-4FE0-8897-A4E028D80DBF}"/>
                  </a:ext>
                </a:extLst>
              </p:cNvPr>
              <p:cNvSpPr txBox="1"/>
              <p:nvPr/>
            </p:nvSpPr>
            <p:spPr>
              <a:xfrm>
                <a:off x="6874148" y="5498138"/>
                <a:ext cx="3854903" cy="497957"/>
              </a:xfrm>
              <a:prstGeom prst="rect">
                <a:avLst/>
              </a:prstGeom>
              <a:noFill/>
            </p:spPr>
            <p:txBody>
              <a:bodyPr wrap="square" rtlCol="0">
                <a:spAutoFit/>
              </a:bodyPr>
              <a:lstStyle/>
              <a:p>
                <a:pPr algn="ctr">
                  <a:lnSpc>
                    <a:spcPct val="120000"/>
                  </a:lnSpc>
                </a:pPr>
                <a:r>
                  <a:rPr lang="zh-CN" altLang="en-US" sz="2400" b="1" dirty="0">
                    <a:cs typeface="+mn-ea"/>
                    <a:sym typeface="+mn-lt"/>
                  </a:rPr>
                  <a:t>国民经济运行总过程</a:t>
                </a:r>
              </a:p>
            </p:txBody>
          </p:sp>
          <p:grpSp>
            <p:nvGrpSpPr>
              <p:cNvPr id="67" name="组合 43">
                <a:extLst>
                  <a:ext uri="{FF2B5EF4-FFF2-40B4-BE49-F238E27FC236}">
                    <a16:creationId xmlns:a16="http://schemas.microsoft.com/office/drawing/2014/main" id="{6D7E2DE9-1552-40EB-ADF0-14E8BF69CF4C}"/>
                  </a:ext>
                </a:extLst>
              </p:cNvPr>
              <p:cNvGrpSpPr/>
              <p:nvPr/>
            </p:nvGrpSpPr>
            <p:grpSpPr>
              <a:xfrm>
                <a:off x="6864623" y="3739624"/>
                <a:ext cx="3873953" cy="3864426"/>
                <a:chOff x="2600201" y="4239742"/>
                <a:chExt cx="8882544" cy="8860700"/>
              </a:xfrm>
            </p:grpSpPr>
            <p:grpSp>
              <p:nvGrpSpPr>
                <p:cNvPr id="68" name="Group 87">
                  <a:extLst>
                    <a:ext uri="{FF2B5EF4-FFF2-40B4-BE49-F238E27FC236}">
                      <a16:creationId xmlns:a16="http://schemas.microsoft.com/office/drawing/2014/main"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70" name="Block Arc 61">
                    <a:extLst>
                      <a:ext uri="{FF2B5EF4-FFF2-40B4-BE49-F238E27FC236}">
                        <a16:creationId xmlns:a16="http://schemas.microsoft.com/office/drawing/2014/main"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71" name="Block Arc 65">
                    <a:extLst>
                      <a:ext uri="{FF2B5EF4-FFF2-40B4-BE49-F238E27FC236}">
                        <a16:creationId xmlns:a16="http://schemas.microsoft.com/office/drawing/2014/main"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69" name="任意多边形 23">
                  <a:extLst>
                    <a:ext uri="{FF2B5EF4-FFF2-40B4-BE49-F238E27FC236}">
                      <a16:creationId xmlns:a16="http://schemas.microsoft.com/office/drawing/2014/main" id="{E084975E-4D98-4F72-BA24-D1219DEC6997}"/>
                    </a:ext>
                  </a:extLst>
                </p:cNvPr>
                <p:cNvSpPr/>
                <p:nvPr/>
              </p:nvSpPr>
              <p:spPr>
                <a:xfrm>
                  <a:off x="4101713" y="5409027"/>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2800" b="1" dirty="0">
                      <a:solidFill>
                        <a:schemeClr val="bg1"/>
                      </a:solidFill>
                      <a:cs typeface="+mn-ea"/>
                      <a:sym typeface="+mn-lt"/>
                    </a:rPr>
                    <a:t>定性</a:t>
                  </a:r>
                  <a:endParaRPr lang="en-US" altLang="zh-CN" sz="2800" b="1" dirty="0">
                    <a:solidFill>
                      <a:schemeClr val="bg1"/>
                    </a:solidFill>
                    <a:cs typeface="+mn-ea"/>
                    <a:sym typeface="+mn-lt"/>
                  </a:endParaRPr>
                </a:p>
                <a:p>
                  <a:pPr algn="ctr"/>
                  <a:r>
                    <a:rPr lang="zh-CN" altLang="en-US" sz="2800" b="1" dirty="0">
                      <a:solidFill>
                        <a:schemeClr val="bg1"/>
                      </a:solidFill>
                      <a:cs typeface="+mn-ea"/>
                      <a:sym typeface="+mn-lt"/>
                    </a:rPr>
                    <a:t>研究</a:t>
                  </a:r>
                  <a:endParaRPr lang="zh-CN" altLang="en-US" sz="2800" b="1" dirty="0">
                    <a:solidFill>
                      <a:schemeClr val="bg1"/>
                    </a:solidFill>
                    <a:latin typeface="+mn-lt"/>
                    <a:ea typeface="+mn-ea"/>
                    <a:cs typeface="+mn-ea"/>
                    <a:sym typeface="+mn-lt"/>
                  </a:endParaRPr>
                </a:p>
              </p:txBody>
            </p:sp>
          </p:grpSp>
        </p:grpSp>
        <p:sp>
          <p:nvSpPr>
            <p:cNvPr id="40" name="Oval 85">
              <a:extLst>
                <a:ext uri="{FF2B5EF4-FFF2-40B4-BE49-F238E27FC236}">
                  <a16:creationId xmlns:a16="http://schemas.microsoft.com/office/drawing/2014/main" id="{3916CD60-4A42-4B4C-845D-1BE792343820}"/>
                </a:ext>
              </a:extLst>
            </p:cNvPr>
            <p:cNvSpPr>
              <a:spLocks noChangeAspect="1"/>
            </p:cNvSpPr>
            <p:nvPr/>
          </p:nvSpPr>
          <p:spPr>
            <a:xfrm>
              <a:off x="7488213" y="3620361"/>
              <a:ext cx="933421" cy="925833"/>
            </a:xfrm>
            <a:prstGeom prst="ellipse">
              <a:avLst/>
            </a:prstGeom>
            <a:solidFill>
              <a:srgbClr val="00A9F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1" name="文本框 40">
              <a:extLst>
                <a:ext uri="{FF2B5EF4-FFF2-40B4-BE49-F238E27FC236}">
                  <a16:creationId xmlns:a16="http://schemas.microsoft.com/office/drawing/2014/main" id="{7A41A7E8-B841-544C-8DD0-2E17AAAB815C}"/>
                </a:ext>
              </a:extLst>
            </p:cNvPr>
            <p:cNvSpPr txBox="1"/>
            <p:nvPr/>
          </p:nvSpPr>
          <p:spPr>
            <a:xfrm>
              <a:off x="8341532" y="3499199"/>
              <a:ext cx="1819985" cy="941155"/>
            </a:xfrm>
            <a:prstGeom prst="rect">
              <a:avLst/>
            </a:prstGeom>
            <a:noFill/>
          </p:spPr>
          <p:txBody>
            <a:bodyPr wrap="square" rtlCol="0">
              <a:spAutoFit/>
            </a:bodyPr>
            <a:lstStyle/>
            <a:p>
              <a:pPr algn="ctr">
                <a:lnSpc>
                  <a:spcPct val="120000"/>
                </a:lnSpc>
              </a:pPr>
              <a:r>
                <a:rPr lang="zh-CN" altLang="en-US" sz="2400" b="1" dirty="0">
                  <a:solidFill>
                    <a:srgbClr val="00A9F3"/>
                  </a:solidFill>
                  <a:cs typeface="+mn-ea"/>
                  <a:sym typeface="+mn-lt"/>
                </a:rPr>
                <a:t>国民经济</a:t>
              </a:r>
              <a:endParaRPr lang="en-US" altLang="zh-CN" sz="2400" b="1" dirty="0">
                <a:solidFill>
                  <a:srgbClr val="00A9F3"/>
                </a:solidFill>
                <a:cs typeface="+mn-ea"/>
                <a:sym typeface="+mn-lt"/>
              </a:endParaRPr>
            </a:p>
            <a:p>
              <a:pPr algn="ctr">
                <a:lnSpc>
                  <a:spcPct val="120000"/>
                </a:lnSpc>
              </a:pPr>
              <a:r>
                <a:rPr lang="zh-CN" altLang="en-US" sz="2400" b="1" dirty="0">
                  <a:solidFill>
                    <a:srgbClr val="00A9F3"/>
                  </a:solidFill>
                  <a:cs typeface="+mn-ea"/>
                  <a:sym typeface="+mn-lt"/>
                </a:rPr>
                <a:t>关系统计</a:t>
              </a:r>
            </a:p>
          </p:txBody>
        </p:sp>
        <p:sp>
          <p:nvSpPr>
            <p:cNvPr id="43" name="Oval 85">
              <a:extLst>
                <a:ext uri="{FF2B5EF4-FFF2-40B4-BE49-F238E27FC236}">
                  <a16:creationId xmlns:a16="http://schemas.microsoft.com/office/drawing/2014/main" id="{CF7A416B-94F4-6446-83B1-1816FBA8184D}"/>
                </a:ext>
              </a:extLst>
            </p:cNvPr>
            <p:cNvSpPr>
              <a:spLocks noChangeAspect="1"/>
            </p:cNvSpPr>
            <p:nvPr/>
          </p:nvSpPr>
          <p:spPr>
            <a:xfrm>
              <a:off x="7806991" y="4728797"/>
              <a:ext cx="933421" cy="925833"/>
            </a:xfrm>
            <a:prstGeom prst="ellipse">
              <a:avLst/>
            </a:prstGeom>
            <a:solidFill>
              <a:srgbClr val="7A3C3C"/>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4" name="文本框 43">
              <a:extLst>
                <a:ext uri="{FF2B5EF4-FFF2-40B4-BE49-F238E27FC236}">
                  <a16:creationId xmlns:a16="http://schemas.microsoft.com/office/drawing/2014/main" id="{0670C0E6-1317-BE45-A790-D98F17A05964}"/>
                </a:ext>
              </a:extLst>
            </p:cNvPr>
            <p:cNvSpPr txBox="1"/>
            <p:nvPr/>
          </p:nvSpPr>
          <p:spPr>
            <a:xfrm>
              <a:off x="8740412" y="4689329"/>
              <a:ext cx="1819985" cy="941155"/>
            </a:xfrm>
            <a:prstGeom prst="rect">
              <a:avLst/>
            </a:prstGeom>
            <a:noFill/>
          </p:spPr>
          <p:txBody>
            <a:bodyPr wrap="square" rtlCol="0">
              <a:spAutoFit/>
            </a:bodyPr>
            <a:lstStyle/>
            <a:p>
              <a:pPr algn="ctr">
                <a:lnSpc>
                  <a:spcPct val="120000"/>
                </a:lnSpc>
              </a:pPr>
              <a:r>
                <a:rPr lang="zh-CN" altLang="en-US" sz="2400" b="1" dirty="0">
                  <a:solidFill>
                    <a:srgbClr val="7A3C3C"/>
                  </a:solidFill>
                  <a:cs typeface="+mn-ea"/>
                  <a:sym typeface="+mn-lt"/>
                </a:rPr>
                <a:t>国民经济</a:t>
              </a:r>
              <a:endParaRPr lang="en-US" altLang="zh-CN" sz="2400" b="1" dirty="0">
                <a:solidFill>
                  <a:srgbClr val="7A3C3C"/>
                </a:solidFill>
                <a:cs typeface="+mn-ea"/>
                <a:sym typeface="+mn-lt"/>
              </a:endParaRPr>
            </a:p>
            <a:p>
              <a:pPr algn="ctr">
                <a:lnSpc>
                  <a:spcPct val="120000"/>
                </a:lnSpc>
              </a:pPr>
              <a:r>
                <a:rPr lang="zh-CN" altLang="en-US" sz="2400" b="1" dirty="0">
                  <a:solidFill>
                    <a:srgbClr val="7A3C3C"/>
                  </a:solidFill>
                  <a:cs typeface="+mn-ea"/>
                  <a:sym typeface="+mn-lt"/>
                </a:rPr>
                <a:t>核算体系</a:t>
              </a:r>
              <a:endParaRPr lang="en-US" altLang="zh-CN" sz="2400" b="1" dirty="0">
                <a:solidFill>
                  <a:srgbClr val="7A3C3C"/>
                </a:solidFill>
                <a:cs typeface="+mn-ea"/>
                <a:sym typeface="+mn-lt"/>
              </a:endParaRPr>
            </a:p>
          </p:txBody>
        </p:sp>
      </p:grpSp>
      <p:sp>
        <p:nvSpPr>
          <p:cNvPr id="32" name="矩形 31">
            <a:extLst>
              <a:ext uri="{FF2B5EF4-FFF2-40B4-BE49-F238E27FC236}">
                <a16:creationId xmlns:a16="http://schemas.microsoft.com/office/drawing/2014/main" id="{EB008B3A-116F-9543-B804-981D579C894C}"/>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47470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13</a:t>
            </a:fld>
            <a:endParaRPr lang="zh-CN" altLang="en-US" dirty="0"/>
          </a:p>
        </p:txBody>
      </p:sp>
      <p:grpSp>
        <p:nvGrpSpPr>
          <p:cNvPr id="3" name="组合 2">
            <a:extLst>
              <a:ext uri="{FF2B5EF4-FFF2-40B4-BE49-F238E27FC236}">
                <a16:creationId xmlns:a16="http://schemas.microsoft.com/office/drawing/2014/main" id="{658BBE77-D801-2D4D-AE36-C0518A8BA740}"/>
              </a:ext>
            </a:extLst>
          </p:cNvPr>
          <p:cNvGrpSpPr/>
          <p:nvPr/>
        </p:nvGrpSpPr>
        <p:grpSpPr>
          <a:xfrm>
            <a:off x="3808854" y="1427426"/>
            <a:ext cx="7088558" cy="4061206"/>
            <a:chOff x="3644399" y="1798591"/>
            <a:chExt cx="7088558" cy="4061206"/>
          </a:xfrm>
        </p:grpSpPr>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第三节 国民经济统计学的基本方法</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222521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指标法和指标体系法</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83445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分类法</a:t>
                  </a: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83445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记录法</a:t>
                  </a: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1066246"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估价方法</a:t>
                  </a:r>
                </a:p>
              </p:txBody>
            </p:sp>
          </p:grpSp>
        </p:grpSp>
        <p:grpSp>
          <p:nvGrpSpPr>
            <p:cNvPr id="34" name="组合 33">
              <a:extLst>
                <a:ext uri="{FF2B5EF4-FFF2-40B4-BE49-F238E27FC236}">
                  <a16:creationId xmlns:a16="http://schemas.microsoft.com/office/drawing/2014/main" id="{0D62CB38-DE54-E04E-8085-47A936208CAB}"/>
                </a:ext>
              </a:extLst>
            </p:cNvPr>
            <p:cNvGrpSpPr/>
            <p:nvPr/>
          </p:nvGrpSpPr>
          <p:grpSpPr>
            <a:xfrm>
              <a:off x="3644399" y="5354310"/>
              <a:ext cx="6818735" cy="505487"/>
              <a:chOff x="4012013" y="2937501"/>
              <a:chExt cx="5135327" cy="505487"/>
            </a:xfrm>
          </p:grpSpPr>
          <p:sp>
            <p:nvSpPr>
              <p:cNvPr id="80" name="TextBox 4">
                <a:extLst>
                  <a:ext uri="{FF2B5EF4-FFF2-40B4-BE49-F238E27FC236}">
                    <a16:creationId xmlns:a16="http://schemas.microsoft.com/office/drawing/2014/main" id="{A6BC6D5A-FA56-9745-A737-A89EAA7ED86B}"/>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a16="http://schemas.microsoft.com/office/drawing/2014/main" id="{ED3D07AC-EEBD-974C-8694-1EA94AF4001A}"/>
                  </a:ext>
                </a:extLst>
              </p:cNvPr>
              <p:cNvGrpSpPr/>
              <p:nvPr/>
            </p:nvGrpSpPr>
            <p:grpSpPr>
              <a:xfrm>
                <a:off x="4012013" y="2937501"/>
                <a:ext cx="864096" cy="504000"/>
                <a:chOff x="2165941" y="1718222"/>
                <a:chExt cx="864096" cy="504000"/>
              </a:xfrm>
            </p:grpSpPr>
            <p:sp>
              <p:nvSpPr>
                <p:cNvPr id="83" name="五边形 9">
                  <a:extLst>
                    <a:ext uri="{FF2B5EF4-FFF2-40B4-BE49-F238E27FC236}">
                      <a16:creationId xmlns:a16="http://schemas.microsoft.com/office/drawing/2014/main" id="{A2CC795A-A5D4-4B4F-B599-A4DDEBB5A7C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84" name="TextBox 10">
                  <a:extLst>
                    <a:ext uri="{FF2B5EF4-FFF2-40B4-BE49-F238E27FC236}">
                      <a16:creationId xmlns:a16="http://schemas.microsoft.com/office/drawing/2014/main" id="{6510FE58-9377-2A41-A1FC-064210198A81}"/>
                    </a:ext>
                  </a:extLst>
                </p:cNvPr>
                <p:cNvSpPr txBox="1"/>
                <p:nvPr/>
              </p:nvSpPr>
              <p:spPr>
                <a:xfrm>
                  <a:off x="2351768" y="1739390"/>
                  <a:ext cx="370869"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五</a:t>
                  </a:r>
                </a:p>
              </p:txBody>
            </p:sp>
          </p:grpSp>
          <p:sp>
            <p:nvSpPr>
              <p:cNvPr id="82" name="TextBox 21">
                <a:extLst>
                  <a:ext uri="{FF2B5EF4-FFF2-40B4-BE49-F238E27FC236}">
                    <a16:creationId xmlns:a16="http://schemas.microsoft.com/office/drawing/2014/main" id="{BADD9CFE-BA70-2148-AE91-5ABEC263924F}"/>
                  </a:ext>
                </a:extLst>
              </p:cNvPr>
              <p:cNvSpPr txBox="1"/>
              <p:nvPr/>
            </p:nvSpPr>
            <p:spPr>
              <a:xfrm>
                <a:off x="4876109" y="2960156"/>
                <a:ext cx="222521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信息处理的专用方法</a:t>
                </a:r>
              </a:p>
            </p:txBody>
          </p:sp>
        </p:grpSp>
      </p:grpSp>
      <p:sp>
        <p:nvSpPr>
          <p:cNvPr id="39" name="文本框 38">
            <a:extLst>
              <a:ext uri="{FF2B5EF4-FFF2-40B4-BE49-F238E27FC236}">
                <a16:creationId xmlns:a16="http://schemas.microsoft.com/office/drawing/2014/main" id="{99D05220-9117-464C-8BCC-67B6DB6EF7D4}"/>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3027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60C25B3-EA20-41F5-991B-33027E003AD8}"/>
              </a:ext>
            </a:extLst>
          </p:cNvPr>
          <p:cNvGrpSpPr/>
          <p:nvPr/>
        </p:nvGrpSpPr>
        <p:grpSpPr>
          <a:xfrm>
            <a:off x="6496049" y="2304215"/>
            <a:ext cx="4741962" cy="3808536"/>
            <a:chOff x="6496049" y="2332790"/>
            <a:chExt cx="4533901" cy="3808536"/>
          </a:xfrm>
        </p:grpSpPr>
        <p:sp>
          <p:nvSpPr>
            <p:cNvPr id="28" name="矩形 27">
              <a:extLst>
                <a:ext uri="{FF2B5EF4-FFF2-40B4-BE49-F238E27FC236}">
                  <a16:creationId xmlns:a16="http://schemas.microsoft.com/office/drawing/2014/main"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DE13502-D704-4CB6-A1AF-CB76E8423470}"/>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CD7A0A50-A1E9-47F1-B630-0444970FB2E5}"/>
              </a:ext>
            </a:extLst>
          </p:cNvPr>
          <p:cNvSpPr/>
          <p:nvPr/>
        </p:nvSpPr>
        <p:spPr>
          <a:xfrm>
            <a:off x="803970" y="323364"/>
            <a:ext cx="4523995" cy="553998"/>
          </a:xfrm>
          <a:prstGeom prst="rect">
            <a:avLst/>
          </a:prstGeom>
        </p:spPr>
        <p:txBody>
          <a:bodyPr wrap="none">
            <a:spAutoFit/>
          </a:bodyPr>
          <a:lstStyle/>
          <a:p>
            <a:r>
              <a:rPr lang="zh-CN" altLang="en-US" sz="3000" b="1" dirty="0">
                <a:solidFill>
                  <a:schemeClr val="bg1"/>
                </a:solidFill>
              </a:rPr>
              <a:t> 一、指标法和指标体系法</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5179294-9617-4BC3-8AEC-0616E33AB98C}"/>
              </a:ext>
            </a:extLst>
          </p:cNvPr>
          <p:cNvSpPr/>
          <p:nvPr/>
        </p:nvSpPr>
        <p:spPr>
          <a:xfrm>
            <a:off x="11386614" y="2304215"/>
            <a:ext cx="146586" cy="3808536"/>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15" name="图文框 14">
            <a:extLst>
              <a:ext uri="{FF2B5EF4-FFF2-40B4-BE49-F238E27FC236}">
                <a16:creationId xmlns:a16="http://schemas.microsoft.com/office/drawing/2014/main" id="{3DF901E5-5945-4810-A7B9-9A71A58848AF}"/>
              </a:ext>
            </a:extLst>
          </p:cNvPr>
          <p:cNvSpPr/>
          <p:nvPr/>
        </p:nvSpPr>
        <p:spPr>
          <a:xfrm>
            <a:off x="515938" y="2304215"/>
            <a:ext cx="5652564" cy="3808536"/>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7" name="对角圆角矩形 10">
            <a:extLst>
              <a:ext uri="{FF2B5EF4-FFF2-40B4-BE49-F238E27FC236}">
                <a16:creationId xmlns:a16="http://schemas.microsoft.com/office/drawing/2014/main" id="{347A1711-A3EC-47E2-9FCB-812AB9F2297C}"/>
              </a:ext>
            </a:extLst>
          </p:cNvPr>
          <p:cNvSpPr/>
          <p:nvPr/>
        </p:nvSpPr>
        <p:spPr>
          <a:xfrm>
            <a:off x="515937" y="1276562"/>
            <a:ext cx="3636337"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国民经济统计指标</a:t>
            </a:r>
          </a:p>
        </p:txBody>
      </p:sp>
      <p:sp>
        <p:nvSpPr>
          <p:cNvPr id="5" name="矩形 4">
            <a:extLst>
              <a:ext uri="{FF2B5EF4-FFF2-40B4-BE49-F238E27FC236}">
                <a16:creationId xmlns:a16="http://schemas.microsoft.com/office/drawing/2014/main" id="{EAFB8E65-C5B9-4855-B4BE-7F8CB2434BA6}"/>
              </a:ext>
            </a:extLst>
          </p:cNvPr>
          <p:cNvSpPr/>
          <p:nvPr/>
        </p:nvSpPr>
        <p:spPr>
          <a:xfrm>
            <a:off x="6616700" y="2327994"/>
            <a:ext cx="4161228"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国民经济统计指标体系</a:t>
            </a:r>
          </a:p>
        </p:txBody>
      </p:sp>
      <p:sp>
        <p:nvSpPr>
          <p:cNvPr id="6" name="矩形 5">
            <a:extLst>
              <a:ext uri="{FF2B5EF4-FFF2-40B4-BE49-F238E27FC236}">
                <a16:creationId xmlns:a16="http://schemas.microsoft.com/office/drawing/2014/main" id="{02485D47-E498-4B5A-9A29-244F3EF6AC72}"/>
              </a:ext>
            </a:extLst>
          </p:cNvPr>
          <p:cNvSpPr/>
          <p:nvPr/>
        </p:nvSpPr>
        <p:spPr>
          <a:xfrm>
            <a:off x="6496049" y="2734644"/>
            <a:ext cx="4682502" cy="1689052"/>
          </a:xfrm>
          <a:prstGeom prst="rect">
            <a:avLst/>
          </a:prstGeom>
        </p:spPr>
        <p:txBody>
          <a:bodyPr wrap="square">
            <a:spAutoFit/>
          </a:bodyPr>
          <a:lstStyle/>
          <a:p>
            <a:pPr algn="just">
              <a:lnSpc>
                <a:spcPct val="150000"/>
              </a:lnSpc>
            </a:pPr>
            <a:r>
              <a:rPr lang="zh-CN" altLang="en-US" sz="2400" dirty="0"/>
              <a:t>由一系列相互依存、相互联系的国民经济统计指标所组成的多层次、多系统的指标群。</a:t>
            </a:r>
          </a:p>
        </p:txBody>
      </p:sp>
      <p:pic>
        <p:nvPicPr>
          <p:cNvPr id="16" name="图片 15">
            <a:extLst>
              <a:ext uri="{FF2B5EF4-FFF2-40B4-BE49-F238E27FC236}">
                <a16:creationId xmlns:a16="http://schemas.microsoft.com/office/drawing/2014/main" id="{DBE3668C-1D9F-499C-A9BE-693D8B999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98229"/>
            <a:ext cx="4901784" cy="3072983"/>
          </a:xfrm>
          <a:prstGeom prst="rect">
            <a:avLst/>
          </a:prstGeom>
        </p:spPr>
      </p:pic>
      <p:sp>
        <p:nvSpPr>
          <p:cNvPr id="2" name="灯片编号占位符 1">
            <a:extLst>
              <a:ext uri="{FF2B5EF4-FFF2-40B4-BE49-F238E27FC236}">
                <a16:creationId xmlns:a16="http://schemas.microsoft.com/office/drawing/2014/main" id="{36EB6B3D-1783-4D53-9B21-B262175F8F36}"/>
              </a:ext>
            </a:extLst>
          </p:cNvPr>
          <p:cNvSpPr>
            <a:spLocks noGrp="1"/>
          </p:cNvSpPr>
          <p:nvPr>
            <p:ph type="sldNum" sz="quarter" idx="4"/>
          </p:nvPr>
        </p:nvSpPr>
        <p:spPr/>
        <p:txBody>
          <a:bodyPr/>
          <a:lstStyle/>
          <a:p>
            <a:fld id="{089E6A1B-787B-48C2-89E0-46ED219FD4E0}" type="slidenum">
              <a:rPr lang="zh-CN" altLang="en-US" smtClean="0"/>
              <a:pPr/>
              <a:t>14</a:t>
            </a:fld>
            <a:endParaRPr lang="zh-CN" altLang="en-US" dirty="0"/>
          </a:p>
        </p:txBody>
      </p:sp>
      <p:sp>
        <p:nvSpPr>
          <p:cNvPr id="8" name="矩形 7">
            <a:extLst>
              <a:ext uri="{FF2B5EF4-FFF2-40B4-BE49-F238E27FC236}">
                <a16:creationId xmlns:a16="http://schemas.microsoft.com/office/drawing/2014/main" id="{9EB0B706-1C50-2D46-80AA-ECC5459BE72D}"/>
              </a:ext>
            </a:extLst>
          </p:cNvPr>
          <p:cNvSpPr/>
          <p:nvPr/>
        </p:nvSpPr>
        <p:spPr>
          <a:xfrm>
            <a:off x="4331459" y="1636562"/>
            <a:ext cx="6032421" cy="461665"/>
          </a:xfrm>
          <a:prstGeom prst="rect">
            <a:avLst/>
          </a:prstGeom>
        </p:spPr>
        <p:txBody>
          <a:bodyPr wrap="none">
            <a:spAutoFit/>
          </a:bodyPr>
          <a:lstStyle/>
          <a:p>
            <a:r>
              <a:rPr lang="zh-CN" altLang="en-US" sz="2400" dirty="0"/>
              <a:t>特定国民经济现象总体某种特征的数量概念</a:t>
            </a:r>
          </a:p>
        </p:txBody>
      </p:sp>
      <p:sp>
        <p:nvSpPr>
          <p:cNvPr id="10" name="矩形 9">
            <a:extLst>
              <a:ext uri="{FF2B5EF4-FFF2-40B4-BE49-F238E27FC236}">
                <a16:creationId xmlns:a16="http://schemas.microsoft.com/office/drawing/2014/main" id="{E7F138D4-819C-EB4B-9D3B-1EE4C2D65094}"/>
              </a:ext>
            </a:extLst>
          </p:cNvPr>
          <p:cNvSpPr/>
          <p:nvPr/>
        </p:nvSpPr>
        <p:spPr>
          <a:xfrm>
            <a:off x="6376565" y="4550069"/>
            <a:ext cx="4861445" cy="1569660"/>
          </a:xfrm>
          <a:prstGeom prst="rect">
            <a:avLst/>
          </a:prstGeom>
        </p:spPr>
        <p:txBody>
          <a:bodyPr wrap="square">
            <a:spAutoFit/>
          </a:bodyPr>
          <a:lstStyle/>
          <a:p>
            <a:pPr marL="285750" indent="-285750">
              <a:buFont typeface="Wingdings" pitchFamily="2" charset="2"/>
              <a:buChar char="Ø"/>
            </a:pPr>
            <a:r>
              <a:rPr lang="zh-CN" altLang="en-US" sz="2400" dirty="0"/>
              <a:t>国民经济总体各种特征数量方面系统的统计描述</a:t>
            </a:r>
            <a:endParaRPr lang="en-US" altLang="zh-CN" sz="2400" dirty="0"/>
          </a:p>
          <a:p>
            <a:pPr marL="285750" indent="-285750">
              <a:buFont typeface="Wingdings" pitchFamily="2" charset="2"/>
              <a:buChar char="Ø"/>
            </a:pPr>
            <a:r>
              <a:rPr lang="zh-CN" altLang="en-US" sz="2400" dirty="0"/>
              <a:t>国民经济统计学基本内容的直接体现</a:t>
            </a:r>
          </a:p>
        </p:txBody>
      </p:sp>
      <p:sp>
        <p:nvSpPr>
          <p:cNvPr id="17" name="矩形 16">
            <a:extLst>
              <a:ext uri="{FF2B5EF4-FFF2-40B4-BE49-F238E27FC236}">
                <a16:creationId xmlns:a16="http://schemas.microsoft.com/office/drawing/2014/main" id="{8338E940-328C-ED48-BABA-32069F363353}"/>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2457192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222083" cy="553998"/>
          </a:xfrm>
          <a:prstGeom prst="rect">
            <a:avLst/>
          </a:prstGeom>
        </p:spPr>
        <p:txBody>
          <a:bodyPr wrap="none">
            <a:spAutoFit/>
          </a:bodyPr>
          <a:lstStyle/>
          <a:p>
            <a:r>
              <a:rPr lang="zh-CN" altLang="en-US" sz="3000" b="1" dirty="0">
                <a:solidFill>
                  <a:schemeClr val="bg1"/>
                </a:solidFill>
              </a:rPr>
              <a:t> 二、分类法</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9">
            <a:extLst>
              <a:ext uri="{FF2B5EF4-FFF2-40B4-BE49-F238E27FC236}">
                <a16:creationId xmlns:a16="http://schemas.microsoft.com/office/drawing/2014/main" id="{F08ED435-AD7B-4BA6-990B-E06CD2A62A3B}"/>
              </a:ext>
            </a:extLst>
          </p:cNvPr>
          <p:cNvSpPr>
            <a:spLocks/>
          </p:cNvSpPr>
          <p:nvPr/>
        </p:nvSpPr>
        <p:spPr bwMode="auto">
          <a:xfrm rot="5400000">
            <a:off x="10081423" y="2430861"/>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dirty="0">
              <a:latin typeface="微软雅黑" panose="020B0503020204020204" pitchFamily="34" charset="-122"/>
              <a:ea typeface="微软雅黑" panose="020B0503020204020204" pitchFamily="34" charset="-122"/>
            </a:endParaRPr>
          </a:p>
        </p:txBody>
      </p:sp>
      <p:sp>
        <p:nvSpPr>
          <p:cNvPr id="25" name="Freeform 11">
            <a:extLst>
              <a:ext uri="{FF2B5EF4-FFF2-40B4-BE49-F238E27FC236}">
                <a16:creationId xmlns:a16="http://schemas.microsoft.com/office/drawing/2014/main" id="{591EBEBC-C4C0-43A4-A866-240EC1C26516}"/>
              </a:ext>
            </a:extLst>
          </p:cNvPr>
          <p:cNvSpPr>
            <a:spLocks/>
          </p:cNvSpPr>
          <p:nvPr/>
        </p:nvSpPr>
        <p:spPr bwMode="auto">
          <a:xfrm rot="5400000">
            <a:off x="1248864" y="2410252"/>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Freeform 5">
            <a:extLst>
              <a:ext uri="{FF2B5EF4-FFF2-40B4-BE49-F238E27FC236}">
                <a16:creationId xmlns:a16="http://schemas.microsoft.com/office/drawing/2014/main" id="{94856F08-E055-47A8-80D5-F9ED26064491}"/>
              </a:ext>
            </a:extLst>
          </p:cNvPr>
          <p:cNvSpPr>
            <a:spLocks/>
          </p:cNvSpPr>
          <p:nvPr/>
        </p:nvSpPr>
        <p:spPr bwMode="auto">
          <a:xfrm rot="5400000" flipV="1">
            <a:off x="5588332" y="2812652"/>
            <a:ext cx="1015325" cy="390550"/>
          </a:xfrm>
          <a:custGeom>
            <a:avLst/>
            <a:gdLst>
              <a:gd name="T0" fmla="*/ 1281 w 1281"/>
              <a:gd name="T1" fmla="*/ 169 h 338"/>
              <a:gd name="T2" fmla="*/ 991 w 1281"/>
              <a:gd name="T3" fmla="*/ 0 h 338"/>
              <a:gd name="T4" fmla="*/ 991 w 1281"/>
              <a:gd name="T5" fmla="*/ 89 h 338"/>
              <a:gd name="T6" fmla="*/ 0 w 1281"/>
              <a:gd name="T7" fmla="*/ 169 h 338"/>
              <a:gd name="T8" fmla="*/ 991 w 1281"/>
              <a:gd name="T9" fmla="*/ 248 h 338"/>
              <a:gd name="T10" fmla="*/ 991 w 1281"/>
              <a:gd name="T11" fmla="*/ 338 h 338"/>
              <a:gd name="T12" fmla="*/ 1281 w 1281"/>
              <a:gd name="T13" fmla="*/ 169 h 338"/>
            </a:gdLst>
            <a:ahLst/>
            <a:cxnLst>
              <a:cxn ang="0">
                <a:pos x="T0" y="T1"/>
              </a:cxn>
              <a:cxn ang="0">
                <a:pos x="T2" y="T3"/>
              </a:cxn>
              <a:cxn ang="0">
                <a:pos x="T4" y="T5"/>
              </a:cxn>
              <a:cxn ang="0">
                <a:pos x="T6" y="T7"/>
              </a:cxn>
              <a:cxn ang="0">
                <a:pos x="T8" y="T9"/>
              </a:cxn>
              <a:cxn ang="0">
                <a:pos x="T10" y="T11"/>
              </a:cxn>
              <a:cxn ang="0">
                <a:pos x="T12" y="T13"/>
              </a:cxn>
            </a:cxnLst>
            <a:rect l="0" t="0" r="r" b="b"/>
            <a:pathLst>
              <a:path w="1281" h="338">
                <a:moveTo>
                  <a:pt x="1281" y="169"/>
                </a:moveTo>
                <a:lnTo>
                  <a:pt x="991" y="0"/>
                </a:lnTo>
                <a:lnTo>
                  <a:pt x="991" y="89"/>
                </a:lnTo>
                <a:lnTo>
                  <a:pt x="0" y="169"/>
                </a:lnTo>
                <a:lnTo>
                  <a:pt x="991" y="248"/>
                </a:lnTo>
                <a:lnTo>
                  <a:pt x="991" y="338"/>
                </a:lnTo>
                <a:lnTo>
                  <a:pt x="1281" y="169"/>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7" name="圆角矩形 21">
            <a:extLst>
              <a:ext uri="{FF2B5EF4-FFF2-40B4-BE49-F238E27FC236}">
                <a16:creationId xmlns:a16="http://schemas.microsoft.com/office/drawing/2014/main" id="{BD26F108-A7E8-4DC3-84AF-4E615171F953}"/>
              </a:ext>
            </a:extLst>
          </p:cNvPr>
          <p:cNvSpPr/>
          <p:nvPr/>
        </p:nvSpPr>
        <p:spPr>
          <a:xfrm>
            <a:off x="1653419" y="1238059"/>
            <a:ext cx="8885153" cy="818040"/>
          </a:xfrm>
          <a:prstGeom prst="roundRect">
            <a:avLst>
              <a:gd name="adj" fmla="val 9584"/>
            </a:avLst>
          </a:prstGeom>
          <a:solidFill>
            <a:srgbClr val="5EC6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国民经济分类是对客观存在的国民经济结构的统计描述</a:t>
            </a:r>
          </a:p>
        </p:txBody>
      </p:sp>
      <p:grpSp>
        <p:nvGrpSpPr>
          <p:cNvPr id="28" name="组合 27">
            <a:extLst>
              <a:ext uri="{FF2B5EF4-FFF2-40B4-BE49-F238E27FC236}">
                <a16:creationId xmlns:a16="http://schemas.microsoft.com/office/drawing/2014/main" id="{A6C399C4-CD28-48ED-9942-C5EF10FB8EEE}"/>
              </a:ext>
            </a:extLst>
          </p:cNvPr>
          <p:cNvGrpSpPr/>
          <p:nvPr/>
        </p:nvGrpSpPr>
        <p:grpSpPr>
          <a:xfrm>
            <a:off x="307079" y="3922726"/>
            <a:ext cx="2152102" cy="2004433"/>
            <a:chOff x="1267851" y="6009267"/>
            <a:chExt cx="2152102" cy="2004433"/>
          </a:xfrm>
        </p:grpSpPr>
        <p:sp>
          <p:nvSpPr>
            <p:cNvPr id="29" name="圆角矩形 15">
              <a:extLst>
                <a:ext uri="{FF2B5EF4-FFF2-40B4-BE49-F238E27FC236}">
                  <a16:creationId xmlns:a16="http://schemas.microsoft.com/office/drawing/2014/main" id="{913B3DD2-353F-4780-BBE6-C79617A5FFF3}"/>
                </a:ext>
              </a:extLst>
            </p:cNvPr>
            <p:cNvSpPr/>
            <p:nvPr/>
          </p:nvSpPr>
          <p:spPr>
            <a:xfrm>
              <a:off x="1267851" y="6009267"/>
              <a:ext cx="2152102" cy="2004433"/>
            </a:xfrm>
            <a:prstGeom prst="roundRect">
              <a:avLst>
                <a:gd name="adj" fmla="val 9690"/>
              </a:avLst>
            </a:prstGeom>
            <a:solidFill>
              <a:srgbClr val="9BBB4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58016BE-8B32-4590-9057-2BC4A590607B}"/>
                </a:ext>
              </a:extLst>
            </p:cNvPr>
            <p:cNvSpPr/>
            <p:nvPr/>
          </p:nvSpPr>
          <p:spPr>
            <a:xfrm>
              <a:off x="1312576" y="6268522"/>
              <a:ext cx="2062651" cy="1485920"/>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统计分组法</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在国民经济</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统计中的运用</a:t>
              </a:r>
            </a:p>
          </p:txBody>
        </p:sp>
      </p:grpSp>
      <p:grpSp>
        <p:nvGrpSpPr>
          <p:cNvPr id="31" name="组合 30">
            <a:extLst>
              <a:ext uri="{FF2B5EF4-FFF2-40B4-BE49-F238E27FC236}">
                <a16:creationId xmlns:a16="http://schemas.microsoft.com/office/drawing/2014/main" id="{B652D542-692D-424A-9E76-6DF619AB6607}"/>
              </a:ext>
            </a:extLst>
          </p:cNvPr>
          <p:cNvGrpSpPr/>
          <p:nvPr/>
        </p:nvGrpSpPr>
        <p:grpSpPr>
          <a:xfrm>
            <a:off x="7485387" y="3883754"/>
            <a:ext cx="2153150" cy="2043405"/>
            <a:chOff x="5098942" y="5970295"/>
            <a:chExt cx="2153150" cy="2043405"/>
          </a:xfrm>
        </p:grpSpPr>
        <p:sp>
          <p:nvSpPr>
            <p:cNvPr id="32" name="圆角矩形 16">
              <a:extLst>
                <a:ext uri="{FF2B5EF4-FFF2-40B4-BE49-F238E27FC236}">
                  <a16:creationId xmlns:a16="http://schemas.microsoft.com/office/drawing/2014/main" id="{5C511D8A-EE15-4B67-A13E-14E9ECD3F3F6}"/>
                </a:ext>
              </a:extLst>
            </p:cNvPr>
            <p:cNvSpPr/>
            <p:nvPr/>
          </p:nvSpPr>
          <p:spPr>
            <a:xfrm>
              <a:off x="5098942" y="5970295"/>
              <a:ext cx="2153150" cy="2043405"/>
            </a:xfrm>
            <a:prstGeom prst="roundRect">
              <a:avLst>
                <a:gd name="adj" fmla="val 9690"/>
              </a:avLst>
            </a:prstGeom>
            <a:solidFill>
              <a:schemeClr val="accent4">
                <a:lumMod val="40000"/>
                <a:lumOff val="6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4E212CFD-F88B-4A3B-88DB-84B6B1453314}"/>
                </a:ext>
              </a:extLst>
            </p:cNvPr>
            <p:cNvSpPr/>
            <p:nvPr/>
          </p:nvSpPr>
          <p:spPr>
            <a:xfrm>
              <a:off x="5301174" y="6489103"/>
              <a:ext cx="1748686" cy="1005788"/>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实际出发</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国际对比</a:t>
              </a:r>
            </a:p>
          </p:txBody>
        </p:sp>
      </p:grpSp>
      <p:grpSp>
        <p:nvGrpSpPr>
          <p:cNvPr id="34" name="组合 33">
            <a:extLst>
              <a:ext uri="{FF2B5EF4-FFF2-40B4-BE49-F238E27FC236}">
                <a16:creationId xmlns:a16="http://schemas.microsoft.com/office/drawing/2014/main" id="{11BA9395-1228-4EB1-84BE-F8DBDA67CE10}"/>
              </a:ext>
            </a:extLst>
          </p:cNvPr>
          <p:cNvGrpSpPr/>
          <p:nvPr/>
        </p:nvGrpSpPr>
        <p:grpSpPr>
          <a:xfrm>
            <a:off x="9840769" y="3922726"/>
            <a:ext cx="2152102" cy="2004433"/>
            <a:chOff x="10471896" y="6009267"/>
            <a:chExt cx="2152102" cy="2004433"/>
          </a:xfrm>
        </p:grpSpPr>
        <p:sp>
          <p:nvSpPr>
            <p:cNvPr id="46" name="圆角矩形 17">
              <a:extLst>
                <a:ext uri="{FF2B5EF4-FFF2-40B4-BE49-F238E27FC236}">
                  <a16:creationId xmlns:a16="http://schemas.microsoft.com/office/drawing/2014/main" id="{750E4CD8-3E30-4560-A2EC-9BA0AF10F724}"/>
                </a:ext>
              </a:extLst>
            </p:cNvPr>
            <p:cNvSpPr/>
            <p:nvPr/>
          </p:nvSpPr>
          <p:spPr>
            <a:xfrm>
              <a:off x="10471896" y="6009267"/>
              <a:ext cx="2152102" cy="2004433"/>
            </a:xfrm>
            <a:prstGeom prst="roundRect">
              <a:avLst>
                <a:gd name="adj" fmla="val 9690"/>
              </a:avLst>
            </a:prstGeom>
            <a:solidFill>
              <a:srgbClr val="92D0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E31CFBAB-2FD3-48F0-9AF6-56CC592DCC5A}"/>
                </a:ext>
              </a:extLst>
            </p:cNvPr>
            <p:cNvSpPr/>
            <p:nvPr/>
          </p:nvSpPr>
          <p:spPr>
            <a:xfrm>
              <a:off x="10674970" y="6508589"/>
              <a:ext cx="1745953" cy="1005788"/>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动态化的</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分类原则</a:t>
              </a:r>
            </a:p>
          </p:txBody>
        </p:sp>
      </p:grpSp>
      <p:sp>
        <p:nvSpPr>
          <p:cNvPr id="2" name="灯片编号占位符 1">
            <a:extLst>
              <a:ext uri="{FF2B5EF4-FFF2-40B4-BE49-F238E27FC236}">
                <a16:creationId xmlns:a16="http://schemas.microsoft.com/office/drawing/2014/main" id="{4C26D0C0-36AA-4DFB-95F3-C2A4D8A8FA94}"/>
              </a:ext>
            </a:extLst>
          </p:cNvPr>
          <p:cNvSpPr>
            <a:spLocks noGrp="1"/>
          </p:cNvSpPr>
          <p:nvPr>
            <p:ph type="sldNum" sz="quarter" idx="4"/>
          </p:nvPr>
        </p:nvSpPr>
        <p:spPr/>
        <p:txBody>
          <a:bodyPr/>
          <a:lstStyle/>
          <a:p>
            <a:fld id="{089E6A1B-787B-48C2-89E0-46ED219FD4E0}" type="slidenum">
              <a:rPr lang="zh-CN" altLang="en-US" smtClean="0"/>
              <a:pPr/>
              <a:t>15</a:t>
            </a:fld>
            <a:endParaRPr lang="zh-CN" altLang="en-US" dirty="0"/>
          </a:p>
        </p:txBody>
      </p:sp>
      <p:sp>
        <p:nvSpPr>
          <p:cNvPr id="19" name="Freeform 11">
            <a:extLst>
              <a:ext uri="{FF2B5EF4-FFF2-40B4-BE49-F238E27FC236}">
                <a16:creationId xmlns:a16="http://schemas.microsoft.com/office/drawing/2014/main" id="{59465C8F-40D4-7946-9523-7AD9BB388B10}"/>
              </a:ext>
            </a:extLst>
          </p:cNvPr>
          <p:cNvSpPr>
            <a:spLocks/>
          </p:cNvSpPr>
          <p:nvPr/>
        </p:nvSpPr>
        <p:spPr bwMode="auto">
          <a:xfrm rot="5400000">
            <a:off x="3568139" y="2410253"/>
            <a:ext cx="909561" cy="1158322"/>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0" name="Freeform 9">
            <a:extLst>
              <a:ext uri="{FF2B5EF4-FFF2-40B4-BE49-F238E27FC236}">
                <a16:creationId xmlns:a16="http://schemas.microsoft.com/office/drawing/2014/main" id="{74303498-3CE6-B045-B544-E074BC491B13}"/>
              </a:ext>
            </a:extLst>
          </p:cNvPr>
          <p:cNvSpPr>
            <a:spLocks/>
          </p:cNvSpPr>
          <p:nvPr/>
        </p:nvSpPr>
        <p:spPr bwMode="auto">
          <a:xfrm rot="5400000">
            <a:off x="7766375" y="2361537"/>
            <a:ext cx="907238" cy="1158322"/>
          </a:xfrm>
          <a:custGeom>
            <a:avLst/>
            <a:gdLst>
              <a:gd name="T0" fmla="*/ 63 w 330"/>
              <a:gd name="T1" fmla="*/ 113 h 289"/>
              <a:gd name="T2" fmla="*/ 141 w 330"/>
              <a:gd name="T3" fmla="*/ 54 h 289"/>
              <a:gd name="T4" fmla="*/ 188 w 330"/>
              <a:gd name="T5" fmla="*/ 37 h 289"/>
              <a:gd name="T6" fmla="*/ 213 w 330"/>
              <a:gd name="T7" fmla="*/ 32 h 289"/>
              <a:gd name="T8" fmla="*/ 226 w 330"/>
              <a:gd name="T9" fmla="*/ 30 h 289"/>
              <a:gd name="T10" fmla="*/ 232 w 330"/>
              <a:gd name="T11" fmla="*/ 29 h 289"/>
              <a:gd name="T12" fmla="*/ 238 w 330"/>
              <a:gd name="T13" fmla="*/ 29 h 289"/>
              <a:gd name="T14" fmla="*/ 239 w 330"/>
              <a:gd name="T15" fmla="*/ 29 h 289"/>
              <a:gd name="T16" fmla="*/ 239 w 330"/>
              <a:gd name="T17" fmla="*/ 0 h 289"/>
              <a:gd name="T18" fmla="*/ 330 w 330"/>
              <a:gd name="T19" fmla="*/ 52 h 289"/>
              <a:gd name="T20" fmla="*/ 239 w 330"/>
              <a:gd name="T21" fmla="*/ 105 h 289"/>
              <a:gd name="T22" fmla="*/ 239 w 330"/>
              <a:gd name="T23" fmla="*/ 76 h 289"/>
              <a:gd name="T24" fmla="*/ 233 w 330"/>
              <a:gd name="T25" fmla="*/ 76 h 289"/>
              <a:gd name="T26" fmla="*/ 228 w 330"/>
              <a:gd name="T27" fmla="*/ 75 h 289"/>
              <a:gd name="T28" fmla="*/ 217 w 330"/>
              <a:gd name="T29" fmla="*/ 75 h 289"/>
              <a:gd name="T30" fmla="*/ 196 w 330"/>
              <a:gd name="T31" fmla="*/ 77 h 289"/>
              <a:gd name="T32" fmla="*/ 155 w 330"/>
              <a:gd name="T33" fmla="*/ 87 h 289"/>
              <a:gd name="T34" fmla="*/ 79 w 330"/>
              <a:gd name="T35" fmla="*/ 130 h 289"/>
              <a:gd name="T36" fmla="*/ 25 w 330"/>
              <a:gd name="T37" fmla="*/ 201 h 289"/>
              <a:gd name="T38" fmla="*/ 2 w 330"/>
              <a:gd name="T39" fmla="*/ 289 h 289"/>
              <a:gd name="T40" fmla="*/ 14 w 330"/>
              <a:gd name="T41" fmla="*/ 196 h 289"/>
              <a:gd name="T42" fmla="*/ 63 w 330"/>
              <a:gd name="T43" fmla="*/ 1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289">
                <a:moveTo>
                  <a:pt x="63" y="113"/>
                </a:moveTo>
                <a:cubicBezTo>
                  <a:pt x="84" y="89"/>
                  <a:pt x="111" y="69"/>
                  <a:pt x="141" y="54"/>
                </a:cubicBezTo>
                <a:cubicBezTo>
                  <a:pt x="156" y="47"/>
                  <a:pt x="172" y="41"/>
                  <a:pt x="188" y="37"/>
                </a:cubicBezTo>
                <a:cubicBezTo>
                  <a:pt x="196" y="35"/>
                  <a:pt x="205" y="33"/>
                  <a:pt x="213" y="32"/>
                </a:cubicBezTo>
                <a:cubicBezTo>
                  <a:pt x="217" y="31"/>
                  <a:pt x="222" y="30"/>
                  <a:pt x="226" y="30"/>
                </a:cubicBezTo>
                <a:cubicBezTo>
                  <a:pt x="228" y="30"/>
                  <a:pt x="230" y="29"/>
                  <a:pt x="232" y="29"/>
                </a:cubicBezTo>
                <a:cubicBezTo>
                  <a:pt x="238" y="29"/>
                  <a:pt x="238" y="29"/>
                  <a:pt x="238" y="29"/>
                </a:cubicBezTo>
                <a:cubicBezTo>
                  <a:pt x="239" y="29"/>
                  <a:pt x="239" y="29"/>
                  <a:pt x="239" y="29"/>
                </a:cubicBezTo>
                <a:cubicBezTo>
                  <a:pt x="239" y="0"/>
                  <a:pt x="239" y="0"/>
                  <a:pt x="239" y="0"/>
                </a:cubicBezTo>
                <a:cubicBezTo>
                  <a:pt x="330" y="52"/>
                  <a:pt x="330" y="52"/>
                  <a:pt x="330" y="52"/>
                </a:cubicBezTo>
                <a:cubicBezTo>
                  <a:pt x="239" y="105"/>
                  <a:pt x="239" y="105"/>
                  <a:pt x="239" y="105"/>
                </a:cubicBezTo>
                <a:cubicBezTo>
                  <a:pt x="239" y="76"/>
                  <a:pt x="239" y="76"/>
                  <a:pt x="239" y="76"/>
                </a:cubicBezTo>
                <a:cubicBezTo>
                  <a:pt x="233" y="76"/>
                  <a:pt x="233" y="76"/>
                  <a:pt x="233" y="76"/>
                </a:cubicBezTo>
                <a:cubicBezTo>
                  <a:pt x="232" y="76"/>
                  <a:pt x="230" y="75"/>
                  <a:pt x="228" y="75"/>
                </a:cubicBezTo>
                <a:cubicBezTo>
                  <a:pt x="224" y="75"/>
                  <a:pt x="221" y="75"/>
                  <a:pt x="217" y="75"/>
                </a:cubicBezTo>
                <a:cubicBezTo>
                  <a:pt x="210" y="76"/>
                  <a:pt x="203" y="76"/>
                  <a:pt x="196" y="77"/>
                </a:cubicBezTo>
                <a:cubicBezTo>
                  <a:pt x="182" y="79"/>
                  <a:pt x="168" y="82"/>
                  <a:pt x="155" y="87"/>
                </a:cubicBezTo>
                <a:cubicBezTo>
                  <a:pt x="127" y="96"/>
                  <a:pt x="102" y="111"/>
                  <a:pt x="79" y="130"/>
                </a:cubicBezTo>
                <a:cubicBezTo>
                  <a:pt x="57" y="150"/>
                  <a:pt x="38" y="174"/>
                  <a:pt x="25" y="201"/>
                </a:cubicBezTo>
                <a:cubicBezTo>
                  <a:pt x="11" y="228"/>
                  <a:pt x="3" y="258"/>
                  <a:pt x="2" y="289"/>
                </a:cubicBezTo>
                <a:cubicBezTo>
                  <a:pt x="0" y="258"/>
                  <a:pt x="4" y="227"/>
                  <a:pt x="14" y="196"/>
                </a:cubicBezTo>
                <a:cubicBezTo>
                  <a:pt x="24" y="166"/>
                  <a:pt x="41" y="138"/>
                  <a:pt x="63" y="113"/>
                </a:cubicBez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D42E09EA-B9FF-C044-B544-61DD38ED11A7}"/>
              </a:ext>
            </a:extLst>
          </p:cNvPr>
          <p:cNvGrpSpPr/>
          <p:nvPr/>
        </p:nvGrpSpPr>
        <p:grpSpPr>
          <a:xfrm>
            <a:off x="2663719" y="3883753"/>
            <a:ext cx="2153150" cy="2043405"/>
            <a:chOff x="5098942" y="5970295"/>
            <a:chExt cx="2153150" cy="2043405"/>
          </a:xfrm>
        </p:grpSpPr>
        <p:sp>
          <p:nvSpPr>
            <p:cNvPr id="23" name="圆角矩形 16">
              <a:extLst>
                <a:ext uri="{FF2B5EF4-FFF2-40B4-BE49-F238E27FC236}">
                  <a16:creationId xmlns:a16="http://schemas.microsoft.com/office/drawing/2014/main" id="{53399C2C-888B-AE4B-BCEF-A9190014BD2E}"/>
                </a:ext>
              </a:extLst>
            </p:cNvPr>
            <p:cNvSpPr/>
            <p:nvPr/>
          </p:nvSpPr>
          <p:spPr>
            <a:xfrm>
              <a:off x="5098942" y="5970295"/>
              <a:ext cx="2153150" cy="2043405"/>
            </a:xfrm>
            <a:prstGeom prst="roundRect">
              <a:avLst>
                <a:gd name="adj" fmla="val 9690"/>
              </a:avLst>
            </a:prstGeom>
            <a:solidFill>
              <a:srgbClr val="F26D6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34125660-9343-E541-B4DA-DB0B2B683B9E}"/>
                </a:ext>
              </a:extLst>
            </p:cNvPr>
            <p:cNvSpPr/>
            <p:nvPr/>
          </p:nvSpPr>
          <p:spPr>
            <a:xfrm>
              <a:off x="5301174" y="6268523"/>
              <a:ext cx="1748686" cy="1485920"/>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多分支</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多层次</a:t>
              </a:r>
              <a:endParaRPr lang="en-US" altLang="zh-CN" sz="240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多方面</a:t>
              </a:r>
            </a:p>
          </p:txBody>
        </p:sp>
      </p:grpSp>
      <p:grpSp>
        <p:nvGrpSpPr>
          <p:cNvPr id="36" name="组合 35">
            <a:extLst>
              <a:ext uri="{FF2B5EF4-FFF2-40B4-BE49-F238E27FC236}">
                <a16:creationId xmlns:a16="http://schemas.microsoft.com/office/drawing/2014/main" id="{66BEB048-F92F-4245-AA51-C9C54AE2B471}"/>
              </a:ext>
            </a:extLst>
          </p:cNvPr>
          <p:cNvGrpSpPr/>
          <p:nvPr/>
        </p:nvGrpSpPr>
        <p:grpSpPr>
          <a:xfrm>
            <a:off x="5019944" y="3864269"/>
            <a:ext cx="2152102" cy="2004433"/>
            <a:chOff x="10471896" y="6009267"/>
            <a:chExt cx="2152102" cy="2004433"/>
          </a:xfrm>
        </p:grpSpPr>
        <p:sp>
          <p:nvSpPr>
            <p:cNvPr id="37" name="圆角矩形 17">
              <a:extLst>
                <a:ext uri="{FF2B5EF4-FFF2-40B4-BE49-F238E27FC236}">
                  <a16:creationId xmlns:a16="http://schemas.microsoft.com/office/drawing/2014/main" id="{0245A28B-E91E-4446-BB23-DB89353F9CA5}"/>
                </a:ext>
              </a:extLst>
            </p:cNvPr>
            <p:cNvSpPr/>
            <p:nvPr/>
          </p:nvSpPr>
          <p:spPr>
            <a:xfrm>
              <a:off x="10471896" y="6009267"/>
              <a:ext cx="2152102" cy="2004433"/>
            </a:xfrm>
            <a:prstGeom prst="roundRect">
              <a:avLst>
                <a:gd name="adj" fmla="val 9690"/>
              </a:avLst>
            </a:prstGeom>
            <a:solidFill>
              <a:srgbClr val="85D7F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48C699FF-8DE6-A84C-B075-DD800D0A0351}"/>
                </a:ext>
              </a:extLst>
            </p:cNvPr>
            <p:cNvSpPr/>
            <p:nvPr/>
          </p:nvSpPr>
          <p:spPr>
            <a:xfrm>
              <a:off x="10534925" y="6748654"/>
              <a:ext cx="2059295" cy="525657"/>
            </a:xfrm>
            <a:prstGeom prst="rect">
              <a:avLst/>
            </a:prstGeom>
            <a:noFill/>
            <a:effectLst>
              <a:outerShdw blurRad="50800" dist="38100" dir="2700000" algn="tl" rotWithShape="0">
                <a:prstClr val="black">
                  <a:alpha val="40000"/>
                </a:prstClr>
              </a:outerShdw>
            </a:effectLst>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系统性原则</a:t>
              </a:r>
            </a:p>
          </p:txBody>
        </p:sp>
      </p:grpSp>
      <p:sp>
        <p:nvSpPr>
          <p:cNvPr id="39" name="矩形 38">
            <a:extLst>
              <a:ext uri="{FF2B5EF4-FFF2-40B4-BE49-F238E27FC236}">
                <a16:creationId xmlns:a16="http://schemas.microsoft.com/office/drawing/2014/main" id="{C2025F72-E1E2-DF49-BD1C-A1FEC30813CC}"/>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87451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2260427" cy="553998"/>
          </a:xfrm>
          <a:prstGeom prst="rect">
            <a:avLst/>
          </a:prstGeom>
        </p:spPr>
        <p:txBody>
          <a:bodyPr wrap="none">
            <a:spAutoFit/>
          </a:bodyPr>
          <a:lstStyle/>
          <a:p>
            <a:r>
              <a:rPr lang="zh-CN" altLang="en-US" sz="3000" b="1" dirty="0">
                <a:solidFill>
                  <a:schemeClr val="bg1"/>
                </a:solidFill>
              </a:rPr>
              <a:t> 三、记录法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4">
            <a:extLst>
              <a:ext uri="{FF2B5EF4-FFF2-40B4-BE49-F238E27FC236}">
                <a16:creationId xmlns:a16="http://schemas.microsoft.com/office/drawing/2014/main" id="{851BFBF2-EABD-43F5-9DAC-F69D51DC2F6D}"/>
              </a:ext>
            </a:extLst>
          </p:cNvPr>
          <p:cNvGrpSpPr/>
          <p:nvPr/>
        </p:nvGrpSpPr>
        <p:grpSpPr>
          <a:xfrm>
            <a:off x="905454" y="2219938"/>
            <a:ext cx="10967622" cy="1865334"/>
            <a:chOff x="4750871" y="332656"/>
            <a:chExt cx="13820348" cy="2350515"/>
          </a:xfrm>
        </p:grpSpPr>
        <p:grpSp>
          <p:nvGrpSpPr>
            <p:cNvPr id="57" name="组合 5">
              <a:extLst>
                <a:ext uri="{FF2B5EF4-FFF2-40B4-BE49-F238E27FC236}">
                  <a16:creationId xmlns:a16="http://schemas.microsoft.com/office/drawing/2014/main" id="{F767532C-5ECA-4159-8583-03A0BB698191}"/>
                </a:ext>
              </a:extLst>
            </p:cNvPr>
            <p:cNvGrpSpPr/>
            <p:nvPr/>
          </p:nvGrpSpPr>
          <p:grpSpPr>
            <a:xfrm>
              <a:off x="4795103" y="332656"/>
              <a:ext cx="2100288" cy="2350515"/>
              <a:chOff x="2369424" y="2522567"/>
              <a:chExt cx="2473215" cy="2767872"/>
            </a:xfrm>
          </p:grpSpPr>
          <p:sp>
            <p:nvSpPr>
              <p:cNvPr id="70" name="泪滴形 1">
                <a:extLst>
                  <a:ext uri="{FF2B5EF4-FFF2-40B4-BE49-F238E27FC236}">
                    <a16:creationId xmlns:a16="http://schemas.microsoft.com/office/drawing/2014/main" id="{4D1B7911-3CCC-4223-B8DD-2F0103EE8A98}"/>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泪滴形 1">
                <a:extLst>
                  <a:ext uri="{FF2B5EF4-FFF2-40B4-BE49-F238E27FC236}">
                    <a16:creationId xmlns:a16="http://schemas.microsoft.com/office/drawing/2014/main" id="{58049EF0-839C-43CB-8A7E-EBA113250804}"/>
                  </a:ext>
                </a:extLst>
              </p:cNvPr>
              <p:cNvSpPr/>
              <p:nvPr/>
            </p:nvSpPr>
            <p:spPr>
              <a:xfrm rot="8194362">
                <a:off x="2369424" y="2522567"/>
                <a:ext cx="2232247"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椭圆 71">
                <a:extLst>
                  <a:ext uri="{FF2B5EF4-FFF2-40B4-BE49-F238E27FC236}">
                    <a16:creationId xmlns:a16="http://schemas.microsoft.com/office/drawing/2014/main" id="{005906C2-E7CC-407F-B3A4-99E6512F8B6E}"/>
                  </a:ext>
                </a:extLst>
              </p:cNvPr>
              <p:cNvSpPr/>
              <p:nvPr/>
            </p:nvSpPr>
            <p:spPr>
              <a:xfrm>
                <a:off x="2549444" y="2636912"/>
                <a:ext cx="1872208" cy="1872208"/>
              </a:xfrm>
              <a:prstGeom prst="ellipse">
                <a:avLst/>
              </a:prstGeom>
              <a:solidFill>
                <a:srgbClr val="3DC7B0"/>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8" name="TextBox 40">
              <a:extLst>
                <a:ext uri="{FF2B5EF4-FFF2-40B4-BE49-F238E27FC236}">
                  <a16:creationId xmlns:a16="http://schemas.microsoft.com/office/drawing/2014/main" id="{8B67037D-54A2-4E58-8B42-397ACA9398A6}"/>
                </a:ext>
              </a:extLst>
            </p:cNvPr>
            <p:cNvSpPr txBox="1"/>
            <p:nvPr/>
          </p:nvSpPr>
          <p:spPr>
            <a:xfrm rot="1701029" flipH="1">
              <a:off x="4750871" y="868214"/>
              <a:ext cx="1892072" cy="86098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复式</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记账</a:t>
              </a:r>
            </a:p>
          </p:txBody>
        </p:sp>
        <p:sp>
          <p:nvSpPr>
            <p:cNvPr id="59" name="TextBox 49">
              <a:extLst>
                <a:ext uri="{FF2B5EF4-FFF2-40B4-BE49-F238E27FC236}">
                  <a16:creationId xmlns:a16="http://schemas.microsoft.com/office/drawing/2014/main" id="{269EDFB9-B47B-41A3-983B-AC15F9F43AA5}"/>
                </a:ext>
              </a:extLst>
            </p:cNvPr>
            <p:cNvSpPr txBox="1"/>
            <p:nvPr/>
          </p:nvSpPr>
          <p:spPr>
            <a:xfrm>
              <a:off x="6905041" y="416094"/>
              <a:ext cx="11666178" cy="1512539"/>
            </a:xfrm>
            <a:prstGeom prst="rect">
              <a:avLst/>
            </a:prstGeom>
            <a:noFill/>
          </p:spPr>
          <p:txBody>
            <a:bodyPr wrap="square" rtlCol="0">
              <a:spAutoFit/>
            </a:bodyPr>
            <a:lstStyle/>
            <a:p>
              <a:pPr lvl="0">
                <a:defRPr/>
              </a:pPr>
              <a:r>
                <a:rPr lang="zh-CN" altLang="en-US" sz="2400" b="1" kern="0" dirty="0">
                  <a:solidFill>
                    <a:sysClr val="windowText" lastClr="000000">
                      <a:lumMod val="65000"/>
                      <a:lumOff val="35000"/>
                    </a:sysClr>
                  </a:solidFill>
                  <a:ea typeface="微软雅黑" pitchFamily="34" charset="-122"/>
                  <a:cs typeface="Arial" pitchFamily="34" charset="0"/>
                </a:rPr>
                <a:t>每一笔交易记录两次：（</a:t>
              </a:r>
              <a:r>
                <a:rPr lang="en-US" altLang="zh-CN" sz="2400" b="1" kern="0" dirty="0">
                  <a:solidFill>
                    <a:sysClr val="windowText" lastClr="000000">
                      <a:lumMod val="65000"/>
                      <a:lumOff val="35000"/>
                    </a:sysClr>
                  </a:solidFill>
                  <a:ea typeface="微软雅黑" pitchFamily="34" charset="-122"/>
                  <a:cs typeface="Arial" pitchFamily="34" charset="0"/>
                </a:rPr>
                <a:t>1</a:t>
              </a:r>
              <a:r>
                <a:rPr lang="zh-CN" altLang="en-US" sz="2400" b="1" kern="0" dirty="0">
                  <a:solidFill>
                    <a:sysClr val="windowText" lastClr="000000">
                      <a:lumMod val="65000"/>
                      <a:lumOff val="35000"/>
                    </a:sysClr>
                  </a:solidFill>
                  <a:ea typeface="微软雅黑" pitchFamily="34" charset="-122"/>
                  <a:cs typeface="Arial" pitchFamily="34" charset="0"/>
                </a:rPr>
                <a:t>）来源</a:t>
              </a:r>
              <a:r>
                <a:rPr lang="en-US" altLang="zh-CN" sz="2400" b="1" kern="0" dirty="0">
                  <a:solidFill>
                    <a:sysClr val="windowText" lastClr="000000">
                      <a:lumMod val="65000"/>
                      <a:lumOff val="35000"/>
                    </a:sysClr>
                  </a:solidFill>
                  <a:ea typeface="微软雅黑" pitchFamily="34" charset="-122"/>
                  <a:cs typeface="Arial" pitchFamily="34" charset="0"/>
                </a:rPr>
                <a:t>(</a:t>
              </a:r>
              <a:r>
                <a:rPr lang="zh-CN" altLang="en-US" sz="2400" b="1" kern="0" dirty="0">
                  <a:solidFill>
                    <a:sysClr val="windowText" lastClr="000000">
                      <a:lumMod val="65000"/>
                      <a:lumOff val="35000"/>
                    </a:sysClr>
                  </a:solidFill>
                  <a:ea typeface="微软雅黑" pitchFamily="34" charset="-122"/>
                  <a:cs typeface="Arial" pitchFamily="34" charset="0"/>
                </a:rPr>
                <a:t>或负债变化</a:t>
              </a:r>
              <a:r>
                <a:rPr lang="en-US" altLang="zh-CN" sz="2400" b="1" kern="0" dirty="0">
                  <a:solidFill>
                    <a:sysClr val="windowText" lastClr="000000">
                      <a:lumMod val="65000"/>
                      <a:lumOff val="35000"/>
                    </a:sysClr>
                  </a:solidFill>
                  <a:ea typeface="微软雅黑" pitchFamily="34" charset="-122"/>
                  <a:cs typeface="Arial" pitchFamily="34" charset="0"/>
                </a:rPr>
                <a:t>)</a:t>
              </a:r>
              <a:r>
                <a:rPr lang="zh-CN" altLang="en-US" sz="2400" b="1" kern="0" dirty="0">
                  <a:solidFill>
                    <a:sysClr val="windowText" lastClr="000000">
                      <a:lumMod val="65000"/>
                      <a:lumOff val="35000"/>
                    </a:sysClr>
                  </a:solidFill>
                  <a:ea typeface="微软雅黑" pitchFamily="34" charset="-122"/>
                  <a:cs typeface="Arial" pitchFamily="34" charset="0"/>
                </a:rPr>
                <a:t>，记录在账户的右端</a:t>
              </a:r>
              <a:r>
                <a:rPr lang="en-US" altLang="zh-CN" sz="2400" b="1" kern="0" dirty="0">
                  <a:solidFill>
                    <a:sysClr val="windowText" lastClr="000000">
                      <a:lumMod val="65000"/>
                      <a:lumOff val="35000"/>
                    </a:sysClr>
                  </a:solidFill>
                  <a:ea typeface="微软雅黑" pitchFamily="34" charset="-122"/>
                  <a:cs typeface="Arial" pitchFamily="34" charset="0"/>
                </a:rPr>
                <a:t>;</a:t>
              </a:r>
            </a:p>
            <a:p>
              <a:pPr lvl="0">
                <a:defRPr/>
              </a:pPr>
              <a:r>
                <a:rPr lang="zh-CN" altLang="en-US" sz="2400" b="1" kern="0" dirty="0">
                  <a:solidFill>
                    <a:sysClr val="windowText" lastClr="000000">
                      <a:lumMod val="65000"/>
                      <a:lumOff val="35000"/>
                    </a:sysClr>
                  </a:solidFill>
                  <a:ea typeface="微软雅黑" pitchFamily="34" charset="-122"/>
                  <a:cs typeface="Arial" pitchFamily="34" charset="0"/>
                </a:rPr>
                <a:t>（</a:t>
              </a:r>
              <a:r>
                <a:rPr lang="en-US" altLang="zh-CN" sz="2400" b="1" kern="0" dirty="0">
                  <a:solidFill>
                    <a:sysClr val="windowText" lastClr="000000">
                      <a:lumMod val="65000"/>
                      <a:lumOff val="35000"/>
                    </a:sysClr>
                  </a:solidFill>
                  <a:ea typeface="微软雅黑" pitchFamily="34" charset="-122"/>
                  <a:cs typeface="Arial" pitchFamily="34" charset="0"/>
                </a:rPr>
                <a:t>2</a:t>
              </a:r>
              <a:r>
                <a:rPr lang="zh-CN" altLang="en-US" sz="2400" b="1" kern="0" dirty="0">
                  <a:solidFill>
                    <a:sysClr val="windowText" lastClr="000000">
                      <a:lumMod val="65000"/>
                      <a:lumOff val="35000"/>
                    </a:sysClr>
                  </a:solidFill>
                  <a:ea typeface="微软雅黑" pitchFamily="34" charset="-122"/>
                  <a:cs typeface="Arial" pitchFamily="34" charset="0"/>
                </a:rPr>
                <a:t>）使用</a:t>
              </a:r>
              <a:r>
                <a:rPr lang="en-US" altLang="zh-CN" sz="2400" b="1" kern="0" dirty="0">
                  <a:solidFill>
                    <a:sysClr val="windowText" lastClr="000000">
                      <a:lumMod val="65000"/>
                      <a:lumOff val="35000"/>
                    </a:sysClr>
                  </a:solidFill>
                  <a:ea typeface="微软雅黑" pitchFamily="34" charset="-122"/>
                  <a:cs typeface="Arial" pitchFamily="34" charset="0"/>
                </a:rPr>
                <a:t>(</a:t>
              </a:r>
              <a:r>
                <a:rPr lang="zh-CN" altLang="en-US" sz="2400" b="1" kern="0" dirty="0">
                  <a:solidFill>
                    <a:sysClr val="windowText" lastClr="000000">
                      <a:lumMod val="65000"/>
                      <a:lumOff val="35000"/>
                    </a:sysClr>
                  </a:solidFill>
                  <a:ea typeface="微软雅黑" pitchFamily="34" charset="-122"/>
                  <a:cs typeface="Arial" pitchFamily="34" charset="0"/>
                </a:rPr>
                <a:t>或资产变化</a:t>
              </a:r>
              <a:r>
                <a:rPr lang="en-US" altLang="zh-CN" sz="2400" b="1" kern="0" dirty="0">
                  <a:solidFill>
                    <a:sysClr val="windowText" lastClr="000000">
                      <a:lumMod val="65000"/>
                      <a:lumOff val="35000"/>
                    </a:sysClr>
                  </a:solidFill>
                  <a:ea typeface="微软雅黑" pitchFamily="34" charset="-122"/>
                  <a:cs typeface="Arial" pitchFamily="34" charset="0"/>
                </a:rPr>
                <a:t>)</a:t>
              </a:r>
              <a:r>
                <a:rPr lang="zh-CN" altLang="en-US" sz="2400" b="1" kern="0" dirty="0">
                  <a:solidFill>
                    <a:sysClr val="windowText" lastClr="000000">
                      <a:lumMod val="65000"/>
                      <a:lumOff val="35000"/>
                    </a:sysClr>
                  </a:solidFill>
                  <a:ea typeface="微软雅黑" pitchFamily="34" charset="-122"/>
                  <a:cs typeface="Arial" pitchFamily="34" charset="0"/>
                </a:rPr>
                <a:t>，记录在账户的左端</a:t>
              </a:r>
              <a:r>
                <a:rPr lang="en-US" altLang="zh-CN" sz="2400" b="1" kern="0" dirty="0">
                  <a:solidFill>
                    <a:sysClr val="windowText" lastClr="000000">
                      <a:lumMod val="65000"/>
                      <a:lumOff val="35000"/>
                    </a:sysClr>
                  </a:solidFill>
                  <a:ea typeface="微软雅黑" pitchFamily="34" charset="-122"/>
                  <a:cs typeface="Arial" pitchFamily="34" charset="0"/>
                </a:rPr>
                <a:t>;</a:t>
              </a:r>
            </a:p>
            <a:p>
              <a:pPr lvl="0">
                <a:defRPr/>
              </a:pPr>
              <a:r>
                <a:rPr lang="zh-CN" altLang="en-US" sz="2400" b="1" kern="0" dirty="0">
                  <a:solidFill>
                    <a:sysClr val="windowText" lastClr="000000">
                      <a:lumMod val="65000"/>
                      <a:lumOff val="35000"/>
                    </a:sysClr>
                  </a:solidFill>
                  <a:ea typeface="微软雅黑" pitchFamily="34" charset="-122"/>
                  <a:cs typeface="Arial" pitchFamily="34" charset="0"/>
                </a:rPr>
                <a:t>或者在账户的同一端记录两次，但两次的符号相反。</a:t>
              </a:r>
            </a:p>
          </p:txBody>
        </p:sp>
      </p:grpSp>
      <p:grpSp>
        <p:nvGrpSpPr>
          <p:cNvPr id="73" name="组合 13">
            <a:extLst>
              <a:ext uri="{FF2B5EF4-FFF2-40B4-BE49-F238E27FC236}">
                <a16:creationId xmlns:a16="http://schemas.microsoft.com/office/drawing/2014/main" id="{FACE71B7-EC0B-4454-A661-45D8806D15D7}"/>
              </a:ext>
            </a:extLst>
          </p:cNvPr>
          <p:cNvGrpSpPr/>
          <p:nvPr/>
        </p:nvGrpSpPr>
        <p:grpSpPr>
          <a:xfrm>
            <a:off x="2276581" y="3654603"/>
            <a:ext cx="9482733" cy="1865331"/>
            <a:chOff x="4750871" y="332656"/>
            <a:chExt cx="11949232" cy="2350514"/>
          </a:xfrm>
        </p:grpSpPr>
        <p:grpSp>
          <p:nvGrpSpPr>
            <p:cNvPr id="74" name="组合 14">
              <a:extLst>
                <a:ext uri="{FF2B5EF4-FFF2-40B4-BE49-F238E27FC236}">
                  <a16:creationId xmlns:a16="http://schemas.microsoft.com/office/drawing/2014/main" id="{A162BC4C-A23B-4C8F-8FAF-3FE9AA9369F4}"/>
                </a:ext>
              </a:extLst>
            </p:cNvPr>
            <p:cNvGrpSpPr/>
            <p:nvPr/>
          </p:nvGrpSpPr>
          <p:grpSpPr>
            <a:xfrm>
              <a:off x="4795102" y="332656"/>
              <a:ext cx="2100289" cy="2350514"/>
              <a:chOff x="2369423" y="2522568"/>
              <a:chExt cx="2473216" cy="2767871"/>
            </a:xfrm>
          </p:grpSpPr>
          <p:sp>
            <p:nvSpPr>
              <p:cNvPr id="77" name="泪滴形 1">
                <a:extLst>
                  <a:ext uri="{FF2B5EF4-FFF2-40B4-BE49-F238E27FC236}">
                    <a16:creationId xmlns:a16="http://schemas.microsoft.com/office/drawing/2014/main" id="{06BCD8AB-1D4C-4A7C-BB0D-151C7257BFFF}"/>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8" name="泪滴形 1">
                <a:extLst>
                  <a:ext uri="{FF2B5EF4-FFF2-40B4-BE49-F238E27FC236}">
                    <a16:creationId xmlns:a16="http://schemas.microsoft.com/office/drawing/2014/main" id="{FC6B8C10-ED68-435D-A973-4BFFDB5B162B}"/>
                  </a:ext>
                </a:extLst>
              </p:cNvPr>
              <p:cNvSpPr/>
              <p:nvPr/>
            </p:nvSpPr>
            <p:spPr>
              <a:xfrm rot="8194362">
                <a:off x="2369423" y="2522568"/>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椭圆 78">
                <a:extLst>
                  <a:ext uri="{FF2B5EF4-FFF2-40B4-BE49-F238E27FC236}">
                    <a16:creationId xmlns:a16="http://schemas.microsoft.com/office/drawing/2014/main" id="{84EA83D4-753C-4D9B-80DF-13BB261EFD61}"/>
                  </a:ext>
                </a:extLst>
              </p:cNvPr>
              <p:cNvSpPr/>
              <p:nvPr/>
            </p:nvSpPr>
            <p:spPr>
              <a:xfrm>
                <a:off x="2549446" y="2636913"/>
                <a:ext cx="1872207" cy="1872207"/>
              </a:xfrm>
              <a:prstGeom prst="ellipse">
                <a:avLst/>
              </a:prstGeom>
              <a:solidFill>
                <a:srgbClr val="546B79"/>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5" name="TextBox 40">
              <a:extLst>
                <a:ext uri="{FF2B5EF4-FFF2-40B4-BE49-F238E27FC236}">
                  <a16:creationId xmlns:a16="http://schemas.microsoft.com/office/drawing/2014/main" id="{62A0C233-3648-456F-B6BC-FA950F89F5BA}"/>
                </a:ext>
              </a:extLst>
            </p:cNvPr>
            <p:cNvSpPr txBox="1"/>
            <p:nvPr/>
          </p:nvSpPr>
          <p:spPr>
            <a:xfrm rot="1701029" flipH="1">
              <a:off x="4750871" y="868214"/>
              <a:ext cx="1892072" cy="86098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四式</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记账</a:t>
              </a:r>
            </a:p>
          </p:txBody>
        </p:sp>
        <p:sp>
          <p:nvSpPr>
            <p:cNvPr id="76" name="TextBox 49">
              <a:extLst>
                <a:ext uri="{FF2B5EF4-FFF2-40B4-BE49-F238E27FC236}">
                  <a16:creationId xmlns:a16="http://schemas.microsoft.com/office/drawing/2014/main" id="{D16BDBFE-665C-4738-BA87-9BB456520AD4}"/>
                </a:ext>
              </a:extLst>
            </p:cNvPr>
            <p:cNvSpPr txBox="1"/>
            <p:nvPr/>
          </p:nvSpPr>
          <p:spPr>
            <a:xfrm>
              <a:off x="6884432" y="543396"/>
              <a:ext cx="9815671" cy="1512541"/>
            </a:xfrm>
            <a:prstGeom prst="rect">
              <a:avLst/>
            </a:prstGeom>
            <a:noFill/>
          </p:spPr>
          <p:txBody>
            <a:bodyPr wrap="square" rtlCol="0">
              <a:spAutoFit/>
            </a:bodyPr>
            <a:lstStyle/>
            <a:p>
              <a:pPr lvl="0" algn="just">
                <a:defRPr/>
              </a:pPr>
              <a:r>
                <a:rPr lang="zh-CN" altLang="en-US" sz="2400" b="1" kern="0" dirty="0">
                  <a:solidFill>
                    <a:sysClr val="windowText" lastClr="000000">
                      <a:lumMod val="65000"/>
                      <a:lumOff val="35000"/>
                    </a:sysClr>
                  </a:solidFill>
                  <a:ea typeface="微软雅黑" pitchFamily="34" charset="-122"/>
                  <a:cs typeface="Arial" pitchFamily="34" charset="0"/>
                </a:rPr>
                <a:t>国民经济核算把交易双方都纳入核算框架之中，会涉及两个单位各自的复式记录，每一个交易实际上是被记录了四次，“四式记账”有助于保证账户的平衡与一致。</a:t>
              </a:r>
            </a:p>
          </p:txBody>
        </p:sp>
      </p:grpSp>
      <p:grpSp>
        <p:nvGrpSpPr>
          <p:cNvPr id="80" name="组合 21">
            <a:extLst>
              <a:ext uri="{FF2B5EF4-FFF2-40B4-BE49-F238E27FC236}">
                <a16:creationId xmlns:a16="http://schemas.microsoft.com/office/drawing/2014/main" id="{62A164A0-D24E-4CBC-A139-32730565F1E7}"/>
              </a:ext>
            </a:extLst>
          </p:cNvPr>
          <p:cNvGrpSpPr/>
          <p:nvPr/>
        </p:nvGrpSpPr>
        <p:grpSpPr>
          <a:xfrm>
            <a:off x="903425" y="4689585"/>
            <a:ext cx="11149377" cy="1865336"/>
            <a:chOff x="4750871" y="332656"/>
            <a:chExt cx="14049377" cy="2350515"/>
          </a:xfrm>
        </p:grpSpPr>
        <p:grpSp>
          <p:nvGrpSpPr>
            <p:cNvPr id="81" name="组合 22">
              <a:extLst>
                <a:ext uri="{FF2B5EF4-FFF2-40B4-BE49-F238E27FC236}">
                  <a16:creationId xmlns:a16="http://schemas.microsoft.com/office/drawing/2014/main" id="{78B7F073-D43E-4479-87F6-E4E392996C2D}"/>
                </a:ext>
              </a:extLst>
            </p:cNvPr>
            <p:cNvGrpSpPr/>
            <p:nvPr/>
          </p:nvGrpSpPr>
          <p:grpSpPr>
            <a:xfrm>
              <a:off x="4795103" y="332656"/>
              <a:ext cx="2100288" cy="2350515"/>
              <a:chOff x="2369424" y="2522567"/>
              <a:chExt cx="2473215" cy="2767872"/>
            </a:xfrm>
          </p:grpSpPr>
          <p:sp>
            <p:nvSpPr>
              <p:cNvPr id="84" name="泪滴形 1">
                <a:extLst>
                  <a:ext uri="{FF2B5EF4-FFF2-40B4-BE49-F238E27FC236}">
                    <a16:creationId xmlns:a16="http://schemas.microsoft.com/office/drawing/2014/main" id="{D5120A06-22B4-4786-9A34-94B93DA21D3D}"/>
                  </a:ext>
                </a:extLst>
              </p:cNvPr>
              <p:cNvSpPr/>
              <p:nvPr/>
            </p:nvSpPr>
            <p:spPr>
              <a:xfrm rot="8194362">
                <a:off x="2810532" y="3321029"/>
                <a:ext cx="2032107" cy="1969410"/>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gradFill flip="none" rotWithShape="1">
                <a:gsLst>
                  <a:gs pos="0">
                    <a:sysClr val="windowText" lastClr="000000">
                      <a:lumMod val="65000"/>
                      <a:lumOff val="35000"/>
                      <a:shade val="30000"/>
                      <a:satMod val="115000"/>
                    </a:sysClr>
                  </a:gs>
                  <a:gs pos="77000">
                    <a:sysClr val="windowText" lastClr="000000">
                      <a:lumMod val="65000"/>
                      <a:lumOff val="35000"/>
                      <a:shade val="100000"/>
                      <a:satMod val="115000"/>
                      <a:alpha val="0"/>
                    </a:sysClr>
                  </a:gs>
                </a:gsLst>
                <a:lin ang="8400000" scaled="0"/>
                <a:tileRect/>
              </a:gradFill>
              <a:ln w="25400" cap="flat" cmpd="sng" algn="ctr">
                <a:noFill/>
                <a:prstDash val="solid"/>
              </a:ln>
              <a:effectLst/>
              <a:scene3d>
                <a:camera prst="isometricOffAxis1Top">
                  <a:rot lat="19138283" lon="19960832" rev="21342385"/>
                </a:camera>
                <a:lightRig rig="threePt" dir="t"/>
              </a:scene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泪滴形 1">
                <a:extLst>
                  <a:ext uri="{FF2B5EF4-FFF2-40B4-BE49-F238E27FC236}">
                    <a16:creationId xmlns:a16="http://schemas.microsoft.com/office/drawing/2014/main" id="{D9D65290-755E-4143-AEA3-36C1545D99FB}"/>
                  </a:ext>
                </a:extLst>
              </p:cNvPr>
              <p:cNvSpPr/>
              <p:nvPr/>
            </p:nvSpPr>
            <p:spPr>
              <a:xfrm rot="8194362">
                <a:off x="2369424" y="2522567"/>
                <a:ext cx="2232248" cy="2232248"/>
              </a:xfrm>
              <a:custGeom>
                <a:avLst/>
                <a:gdLst>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32248 w 2232248"/>
                  <a:gd name="connsiteY2" fmla="*/ 0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 name="connsiteX0" fmla="*/ 0 w 2232248"/>
                  <a:gd name="connsiteY0" fmla="*/ 1116124 h 2232248"/>
                  <a:gd name="connsiteX1" fmla="*/ 1116124 w 2232248"/>
                  <a:gd name="connsiteY1" fmla="*/ 0 h 2232248"/>
                  <a:gd name="connsiteX2" fmla="*/ 2215809 w 2232248"/>
                  <a:gd name="connsiteY2" fmla="*/ 74373 h 2232248"/>
                  <a:gd name="connsiteX3" fmla="*/ 2232248 w 2232248"/>
                  <a:gd name="connsiteY3" fmla="*/ 1116124 h 2232248"/>
                  <a:gd name="connsiteX4" fmla="*/ 1116124 w 2232248"/>
                  <a:gd name="connsiteY4" fmla="*/ 2232248 h 2232248"/>
                  <a:gd name="connsiteX5" fmla="*/ 0 w 2232248"/>
                  <a:gd name="connsiteY5" fmla="*/ 1116124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ysClr val="window" lastClr="FFFFFF">
                  <a:lumMod val="95000"/>
                </a:sysClr>
              </a:solidFill>
              <a:ln w="25400" cap="flat" cmpd="sng" algn="ctr">
                <a:solidFill>
                  <a:sysClr val="window" lastClr="FFFFFF"/>
                </a:solidFill>
                <a:prstDash val="solid"/>
              </a:ln>
              <a:effectLst>
                <a:outerShdw blurRad="241300" sx="104000" sy="104000" algn="ctr" rotWithShape="0">
                  <a:prstClr val="black">
                    <a:alpha val="17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椭圆 85">
                <a:extLst>
                  <a:ext uri="{FF2B5EF4-FFF2-40B4-BE49-F238E27FC236}">
                    <a16:creationId xmlns:a16="http://schemas.microsoft.com/office/drawing/2014/main" id="{A206DC9A-BBB8-449E-885E-80E820A7BF64}"/>
                  </a:ext>
                </a:extLst>
              </p:cNvPr>
              <p:cNvSpPr/>
              <p:nvPr/>
            </p:nvSpPr>
            <p:spPr>
              <a:xfrm>
                <a:off x="2549444" y="2636912"/>
                <a:ext cx="1872208" cy="1872208"/>
              </a:xfrm>
              <a:prstGeom prst="ellipse">
                <a:avLst/>
              </a:prstGeom>
              <a:solidFill>
                <a:srgbClr val="F6821B"/>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2" name="TextBox 40">
              <a:extLst>
                <a:ext uri="{FF2B5EF4-FFF2-40B4-BE49-F238E27FC236}">
                  <a16:creationId xmlns:a16="http://schemas.microsoft.com/office/drawing/2014/main" id="{D705EF36-687D-4937-9D2A-BD1AFF78FAF0}"/>
                </a:ext>
              </a:extLst>
            </p:cNvPr>
            <p:cNvSpPr txBox="1"/>
            <p:nvPr/>
          </p:nvSpPr>
          <p:spPr>
            <a:xfrm rot="1701029" flipH="1">
              <a:off x="4750871" y="868216"/>
              <a:ext cx="1892072" cy="86098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记录</a:t>
              </a:r>
              <a:endParaRPr kumimoji="0" lang="en-US" altLang="zh-CN"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endParaRPr>
            </a:p>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b="1" i="0" u="none" strike="noStrike" kern="0" cap="none" spc="0" normalizeH="0" baseline="0" noProof="0" dirty="0">
                  <a:ln w="18415" cmpd="sng">
                    <a:noFill/>
                    <a:prstDash val="solid"/>
                  </a:ln>
                  <a:solidFill>
                    <a:sysClr val="window" lastClr="FFFFFF"/>
                  </a:solidFill>
                  <a:effectLst/>
                  <a:uLnTx/>
                  <a:uFillTx/>
                  <a:latin typeface="Arial Narrow" pitchFamily="34" charset="0"/>
                  <a:ea typeface="微软雅黑" pitchFamily="34" charset="-122"/>
                  <a:cs typeface="Times New Roman" pitchFamily="18" charset="0"/>
                </a:rPr>
                <a:t>时间</a:t>
              </a:r>
            </a:p>
          </p:txBody>
        </p:sp>
        <p:sp>
          <p:nvSpPr>
            <p:cNvPr id="83" name="TextBox 49">
              <a:extLst>
                <a:ext uri="{FF2B5EF4-FFF2-40B4-BE49-F238E27FC236}">
                  <a16:creationId xmlns:a16="http://schemas.microsoft.com/office/drawing/2014/main" id="{74B5CF34-3CD6-4DD1-9A77-27AD0548B0D2}"/>
                </a:ext>
              </a:extLst>
            </p:cNvPr>
            <p:cNvSpPr txBox="1"/>
            <p:nvPr/>
          </p:nvSpPr>
          <p:spPr>
            <a:xfrm>
              <a:off x="7232964" y="1516617"/>
              <a:ext cx="11567284" cy="65931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800" b="1" kern="0" dirty="0">
                  <a:solidFill>
                    <a:sysClr val="windowText" lastClr="000000">
                      <a:lumMod val="65000"/>
                      <a:lumOff val="35000"/>
                    </a:sysClr>
                  </a:solidFill>
                  <a:ea typeface="微软雅黑" pitchFamily="34" charset="-122"/>
                  <a:cs typeface="Arial" pitchFamily="34" charset="0"/>
                </a:rPr>
                <a:t>权责发生制原则 </a:t>
              </a:r>
              <a:r>
                <a:rPr lang="en-US" altLang="zh-CN" sz="2800" b="1" kern="0" dirty="0">
                  <a:solidFill>
                    <a:sysClr val="windowText" lastClr="000000">
                      <a:lumMod val="65000"/>
                      <a:lumOff val="35000"/>
                    </a:sysClr>
                  </a:solidFill>
                  <a:ea typeface="微软雅黑" pitchFamily="34" charset="-122"/>
                  <a:cs typeface="Arial" pitchFamily="34" charset="0"/>
                </a:rPr>
                <a:t>VS</a:t>
              </a:r>
              <a:r>
                <a:rPr lang="zh-CN" altLang="en-US" sz="2800" b="1" kern="0" dirty="0">
                  <a:solidFill>
                    <a:sysClr val="windowText" lastClr="000000">
                      <a:lumMod val="65000"/>
                      <a:lumOff val="35000"/>
                    </a:sysClr>
                  </a:solidFill>
                  <a:ea typeface="微软雅黑" pitchFamily="34" charset="-122"/>
                  <a:cs typeface="Arial" pitchFamily="34" charset="0"/>
                </a:rPr>
                <a:t> 收付实现制原则</a:t>
              </a:r>
            </a:p>
          </p:txBody>
        </p:sp>
      </p:grpSp>
      <p:grpSp>
        <p:nvGrpSpPr>
          <p:cNvPr id="27" name="组合 26">
            <a:extLst>
              <a:ext uri="{FF2B5EF4-FFF2-40B4-BE49-F238E27FC236}">
                <a16:creationId xmlns:a16="http://schemas.microsoft.com/office/drawing/2014/main" id="{65D1ECE4-4CD7-442B-B5E1-E7F163CA28BE}"/>
              </a:ext>
            </a:extLst>
          </p:cNvPr>
          <p:cNvGrpSpPr/>
          <p:nvPr/>
        </p:nvGrpSpPr>
        <p:grpSpPr>
          <a:xfrm>
            <a:off x="5134590" y="1434800"/>
            <a:ext cx="706081" cy="433823"/>
            <a:chOff x="5954431" y="-295906"/>
            <a:chExt cx="706081" cy="433823"/>
          </a:xfrm>
        </p:grpSpPr>
        <p:sp>
          <p:nvSpPr>
            <p:cNvPr id="28" name="箭头: V 形 27">
              <a:extLst>
                <a:ext uri="{FF2B5EF4-FFF2-40B4-BE49-F238E27FC236}">
                  <a16:creationId xmlns:a16="http://schemas.microsoft.com/office/drawing/2014/main" id="{9DB3398A-DDBE-448B-A32F-0EF57B60E120}"/>
                </a:ext>
              </a:extLst>
            </p:cNvPr>
            <p:cNvSpPr/>
            <p:nvPr/>
          </p:nvSpPr>
          <p:spPr>
            <a:xfrm>
              <a:off x="6269987" y="-287383"/>
              <a:ext cx="390525" cy="425300"/>
            </a:xfrm>
            <a:prstGeom prst="chevron">
              <a:avLst>
                <a:gd name="adj" fmla="val 48214"/>
              </a:avLst>
            </a:prstGeom>
            <a:solidFill>
              <a:srgbClr val="78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sp>
          <p:nvSpPr>
            <p:cNvPr id="31" name="箭头: V 形 30">
              <a:extLst>
                <a:ext uri="{FF2B5EF4-FFF2-40B4-BE49-F238E27FC236}">
                  <a16:creationId xmlns:a16="http://schemas.microsoft.com/office/drawing/2014/main" id="{EC5F360C-776D-45E4-8FAC-D4DE160B26F5}"/>
                </a:ext>
              </a:extLst>
            </p:cNvPr>
            <p:cNvSpPr/>
            <p:nvPr/>
          </p:nvSpPr>
          <p:spPr>
            <a:xfrm>
              <a:off x="5954431" y="-295906"/>
              <a:ext cx="390525" cy="425300"/>
            </a:xfrm>
            <a:prstGeom prst="chevron">
              <a:avLst>
                <a:gd name="adj" fmla="val 48214"/>
              </a:avLst>
            </a:prstGeom>
            <a:solidFill>
              <a:srgbClr val="78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8AF50"/>
                </a:solidFill>
              </a:endParaRPr>
            </a:p>
          </p:txBody>
        </p:sp>
      </p:grpSp>
      <p:sp>
        <p:nvSpPr>
          <p:cNvPr id="32" name="对角圆角矩形 10">
            <a:extLst>
              <a:ext uri="{FF2B5EF4-FFF2-40B4-BE49-F238E27FC236}">
                <a16:creationId xmlns:a16="http://schemas.microsoft.com/office/drawing/2014/main" id="{0BF2ED7A-E552-4361-8952-AA55BB4F5BE6}"/>
              </a:ext>
            </a:extLst>
          </p:cNvPr>
          <p:cNvSpPr/>
          <p:nvPr/>
        </p:nvSpPr>
        <p:spPr>
          <a:xfrm>
            <a:off x="554037" y="1291712"/>
            <a:ext cx="4227513"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采用什么样的记账方式</a:t>
            </a:r>
          </a:p>
        </p:txBody>
      </p:sp>
      <p:sp>
        <p:nvSpPr>
          <p:cNvPr id="4" name="灯片编号占位符 3">
            <a:extLst>
              <a:ext uri="{FF2B5EF4-FFF2-40B4-BE49-F238E27FC236}">
                <a16:creationId xmlns:a16="http://schemas.microsoft.com/office/drawing/2014/main" id="{4E5C64A9-685D-460F-8AB0-F33010A2E429}"/>
              </a:ext>
            </a:extLst>
          </p:cNvPr>
          <p:cNvSpPr>
            <a:spLocks noGrp="1"/>
          </p:cNvSpPr>
          <p:nvPr>
            <p:ph type="sldNum" sz="quarter" idx="4"/>
          </p:nvPr>
        </p:nvSpPr>
        <p:spPr/>
        <p:txBody>
          <a:bodyPr/>
          <a:lstStyle/>
          <a:p>
            <a:fld id="{089E6A1B-787B-48C2-89E0-46ED219FD4E0}" type="slidenum">
              <a:rPr lang="zh-CN" altLang="en-US" smtClean="0"/>
              <a:pPr/>
              <a:t>16</a:t>
            </a:fld>
            <a:endParaRPr lang="zh-CN" altLang="en-US" dirty="0"/>
          </a:p>
        </p:txBody>
      </p:sp>
      <p:sp>
        <p:nvSpPr>
          <p:cNvPr id="33" name="对角圆角矩形 10">
            <a:extLst>
              <a:ext uri="{FF2B5EF4-FFF2-40B4-BE49-F238E27FC236}">
                <a16:creationId xmlns:a16="http://schemas.microsoft.com/office/drawing/2014/main" id="{A38A02A1-292F-704F-B350-411461698B47}"/>
              </a:ext>
            </a:extLst>
          </p:cNvPr>
          <p:cNvSpPr/>
          <p:nvPr/>
        </p:nvSpPr>
        <p:spPr>
          <a:xfrm>
            <a:off x="6118323" y="1287450"/>
            <a:ext cx="4359177"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“什么时候”进行记录</a:t>
            </a:r>
          </a:p>
        </p:txBody>
      </p:sp>
      <p:sp>
        <p:nvSpPr>
          <p:cNvPr id="34" name="矩形 33">
            <a:extLst>
              <a:ext uri="{FF2B5EF4-FFF2-40B4-BE49-F238E27FC236}">
                <a16:creationId xmlns:a16="http://schemas.microsoft.com/office/drawing/2014/main" id="{0050AB99-3F72-3646-B07E-3BFB488CF877}"/>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214030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260427" cy="553998"/>
          </a:xfrm>
          <a:prstGeom prst="rect">
            <a:avLst/>
          </a:prstGeom>
        </p:spPr>
        <p:txBody>
          <a:bodyPr wrap="none">
            <a:spAutoFit/>
          </a:bodyPr>
          <a:lstStyle/>
          <a:p>
            <a:r>
              <a:rPr lang="zh-CN" altLang="en-US" sz="3000" b="1" dirty="0">
                <a:solidFill>
                  <a:schemeClr val="bg1"/>
                </a:solidFill>
              </a:rPr>
              <a:t> 三、记录法</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10">
            <a:extLst>
              <a:ext uri="{FF2B5EF4-FFF2-40B4-BE49-F238E27FC236}">
                <a16:creationId xmlns:a16="http://schemas.microsoft.com/office/drawing/2014/main" id="{B80FE325-9AE9-49A4-BCFB-AE3A60A3CA21}"/>
              </a:ext>
            </a:extLst>
          </p:cNvPr>
          <p:cNvSpPr/>
          <p:nvPr/>
        </p:nvSpPr>
        <p:spPr>
          <a:xfrm>
            <a:off x="358329" y="1178467"/>
            <a:ext cx="5281359" cy="720000"/>
          </a:xfrm>
          <a:prstGeom prst="round2DiagRect">
            <a:avLst/>
          </a:prstGeom>
          <a:solidFill>
            <a:srgbClr val="E5782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国民经济核算不同于工商会计</a:t>
            </a:r>
          </a:p>
        </p:txBody>
      </p:sp>
      <p:pic>
        <p:nvPicPr>
          <p:cNvPr id="16" name="图片 15">
            <a:extLst>
              <a:ext uri="{FF2B5EF4-FFF2-40B4-BE49-F238E27FC236}">
                <a16:creationId xmlns:a16="http://schemas.microsoft.com/office/drawing/2014/main" id="{8DB1C4CA-9E62-4060-9CF0-CE450BAE2DE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1157"/>
          <a:stretch/>
        </p:blipFill>
        <p:spPr>
          <a:xfrm>
            <a:off x="8464980" y="4533013"/>
            <a:ext cx="2087100" cy="1718600"/>
          </a:xfrm>
          <a:prstGeom prst="rect">
            <a:avLst/>
          </a:prstGeom>
          <a:ln>
            <a:noFill/>
          </a:ln>
          <a:effectLst>
            <a:outerShdw blurRad="190500" algn="tl" rotWithShape="0">
              <a:srgbClr val="000000">
                <a:alpha val="70000"/>
              </a:srgbClr>
            </a:outerShdw>
          </a:effectLst>
        </p:spPr>
      </p:pic>
      <p:sp>
        <p:nvSpPr>
          <p:cNvPr id="5" name="灯片编号占位符 4">
            <a:extLst>
              <a:ext uri="{FF2B5EF4-FFF2-40B4-BE49-F238E27FC236}">
                <a16:creationId xmlns:a16="http://schemas.microsoft.com/office/drawing/2014/main" id="{7A5A27FA-1BFC-4ED3-AAE6-435EC2A649AD}"/>
              </a:ext>
            </a:extLst>
          </p:cNvPr>
          <p:cNvSpPr>
            <a:spLocks noGrp="1"/>
          </p:cNvSpPr>
          <p:nvPr>
            <p:ph type="sldNum" sz="quarter" idx="4"/>
          </p:nvPr>
        </p:nvSpPr>
        <p:spPr/>
        <p:txBody>
          <a:bodyPr/>
          <a:lstStyle/>
          <a:p>
            <a:fld id="{089E6A1B-787B-48C2-89E0-46ED219FD4E0}" type="slidenum">
              <a:rPr lang="zh-CN" altLang="en-US" smtClean="0"/>
              <a:pPr/>
              <a:t>17</a:t>
            </a:fld>
            <a:endParaRPr lang="zh-CN" altLang="en-US" dirty="0"/>
          </a:p>
        </p:txBody>
      </p:sp>
      <p:grpSp>
        <p:nvGrpSpPr>
          <p:cNvPr id="17" name="组合 16">
            <a:extLst>
              <a:ext uri="{FF2B5EF4-FFF2-40B4-BE49-F238E27FC236}">
                <a16:creationId xmlns:a16="http://schemas.microsoft.com/office/drawing/2014/main" id="{AEEB1A88-C6E3-0841-8916-ADA08E27ACE5}"/>
              </a:ext>
            </a:extLst>
          </p:cNvPr>
          <p:cNvGrpSpPr/>
          <p:nvPr/>
        </p:nvGrpSpPr>
        <p:grpSpPr>
          <a:xfrm>
            <a:off x="659954" y="2474438"/>
            <a:ext cx="5667159" cy="3127232"/>
            <a:chOff x="6130630" y="2225756"/>
            <a:chExt cx="5667159" cy="3127232"/>
          </a:xfrm>
        </p:grpSpPr>
        <p:sp>
          <p:nvSpPr>
            <p:cNvPr id="18" name="任意多边形 9">
              <a:extLst>
                <a:ext uri="{FF2B5EF4-FFF2-40B4-BE49-F238E27FC236}">
                  <a16:creationId xmlns:a16="http://schemas.microsoft.com/office/drawing/2014/main" id="{9833E02E-B9C7-2A4C-B192-97E3E2C060F2}"/>
                </a:ext>
              </a:extLst>
            </p:cNvPr>
            <p:cNvSpPr/>
            <p:nvPr/>
          </p:nvSpPr>
          <p:spPr>
            <a:xfrm>
              <a:off x="8161329" y="2225756"/>
              <a:ext cx="2776924" cy="557825"/>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FFC000"/>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会计：管理类学科</a:t>
              </a:r>
            </a:p>
          </p:txBody>
        </p:sp>
        <p:sp>
          <p:nvSpPr>
            <p:cNvPr id="19" name="任意多边形 11">
              <a:extLst>
                <a:ext uri="{FF2B5EF4-FFF2-40B4-BE49-F238E27FC236}">
                  <a16:creationId xmlns:a16="http://schemas.microsoft.com/office/drawing/2014/main" id="{93E277FF-5D31-6244-8BA8-894C6A98B539}"/>
                </a:ext>
              </a:extLst>
            </p:cNvPr>
            <p:cNvSpPr/>
            <p:nvPr/>
          </p:nvSpPr>
          <p:spPr>
            <a:xfrm>
              <a:off x="8161329" y="3002964"/>
              <a:ext cx="2776924" cy="5726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FFC000"/>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核算：经济类学科</a:t>
              </a:r>
            </a:p>
          </p:txBody>
        </p:sp>
        <p:sp>
          <p:nvSpPr>
            <p:cNvPr id="20" name="任意多边形 15">
              <a:extLst>
                <a:ext uri="{FF2B5EF4-FFF2-40B4-BE49-F238E27FC236}">
                  <a16:creationId xmlns:a16="http://schemas.microsoft.com/office/drawing/2014/main" id="{83FAA9A1-D761-384E-B3AD-44143DF85DCF}"/>
                </a:ext>
              </a:extLst>
            </p:cNvPr>
            <p:cNvSpPr/>
            <p:nvPr/>
          </p:nvSpPr>
          <p:spPr>
            <a:xfrm>
              <a:off x="8161329" y="4030908"/>
              <a:ext cx="3636460" cy="599953"/>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6">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会计：工商会计核算准则</a:t>
              </a:r>
            </a:p>
          </p:txBody>
        </p:sp>
        <p:sp>
          <p:nvSpPr>
            <p:cNvPr id="21" name="任意多边形 17">
              <a:extLst>
                <a:ext uri="{FF2B5EF4-FFF2-40B4-BE49-F238E27FC236}">
                  <a16:creationId xmlns:a16="http://schemas.microsoft.com/office/drawing/2014/main" id="{25CCB59E-458B-9F42-BCB7-B4A3BF1D55E8}"/>
                </a:ext>
              </a:extLst>
            </p:cNvPr>
            <p:cNvSpPr/>
            <p:nvPr/>
          </p:nvSpPr>
          <p:spPr>
            <a:xfrm>
              <a:off x="8161329" y="4769757"/>
              <a:ext cx="3636460"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6">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核算：经济理论</a:t>
              </a:r>
            </a:p>
          </p:txBody>
        </p:sp>
        <p:sp>
          <p:nvSpPr>
            <p:cNvPr id="26" name="任意多边形 7">
              <a:extLst>
                <a:ext uri="{FF2B5EF4-FFF2-40B4-BE49-F238E27FC236}">
                  <a16:creationId xmlns:a16="http://schemas.microsoft.com/office/drawing/2014/main" id="{48296115-3E9C-8748-B1D2-06E0DA38CE3E}"/>
                </a:ext>
              </a:extLst>
            </p:cNvPr>
            <p:cNvSpPr/>
            <p:nvPr/>
          </p:nvSpPr>
          <p:spPr>
            <a:xfrm>
              <a:off x="6130630" y="2683701"/>
              <a:ext cx="1875810" cy="5692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FFC000"/>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en-US" altLang="zh-CN" sz="2400" b="1" kern="1200" dirty="0">
                  <a:latin typeface="微软雅黑" panose="020B0503020204020204" pitchFamily="34" charset="-122"/>
                  <a:ea typeface="微软雅黑" panose="020B0503020204020204" pitchFamily="34" charset="-122"/>
                </a:rPr>
                <a:t>1.</a:t>
              </a:r>
              <a:r>
                <a:rPr lang="zh-CN" altLang="en-US" sz="2400" b="1" kern="1200" dirty="0">
                  <a:latin typeface="微软雅黑" panose="020B0503020204020204" pitchFamily="34" charset="-122"/>
                  <a:ea typeface="微软雅黑" panose="020B0503020204020204" pitchFamily="34" charset="-122"/>
                </a:rPr>
                <a:t>学科背景</a:t>
              </a:r>
            </a:p>
          </p:txBody>
        </p:sp>
        <p:sp>
          <p:nvSpPr>
            <p:cNvPr id="29" name="任意多边形 13">
              <a:extLst>
                <a:ext uri="{FF2B5EF4-FFF2-40B4-BE49-F238E27FC236}">
                  <a16:creationId xmlns:a16="http://schemas.microsoft.com/office/drawing/2014/main" id="{4CD686B1-B40F-9D4D-9DB5-B5CCDA5AFD8A}"/>
                </a:ext>
              </a:extLst>
            </p:cNvPr>
            <p:cNvSpPr/>
            <p:nvPr/>
          </p:nvSpPr>
          <p:spPr>
            <a:xfrm>
              <a:off x="6130630" y="4286881"/>
              <a:ext cx="1875810" cy="593388"/>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6">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记账基础</a:t>
              </a:r>
            </a:p>
          </p:txBody>
        </p:sp>
      </p:grpSp>
      <p:grpSp>
        <p:nvGrpSpPr>
          <p:cNvPr id="31" name="组合 30">
            <a:extLst>
              <a:ext uri="{FF2B5EF4-FFF2-40B4-BE49-F238E27FC236}">
                <a16:creationId xmlns:a16="http://schemas.microsoft.com/office/drawing/2014/main" id="{774472B5-FDCE-2C4B-A546-4A470522F1C6}"/>
              </a:ext>
            </a:extLst>
          </p:cNvPr>
          <p:cNvGrpSpPr/>
          <p:nvPr/>
        </p:nvGrpSpPr>
        <p:grpSpPr>
          <a:xfrm>
            <a:off x="6089369" y="1223078"/>
            <a:ext cx="4807623" cy="3127232"/>
            <a:chOff x="6130630" y="2225756"/>
            <a:chExt cx="4807623" cy="3127232"/>
          </a:xfrm>
        </p:grpSpPr>
        <p:sp>
          <p:nvSpPr>
            <p:cNvPr id="32" name="任意多边形 9">
              <a:extLst>
                <a:ext uri="{FF2B5EF4-FFF2-40B4-BE49-F238E27FC236}">
                  <a16:creationId xmlns:a16="http://schemas.microsoft.com/office/drawing/2014/main" id="{F4B2A7EE-CE0F-664B-AB36-0DB849DA120C}"/>
                </a:ext>
              </a:extLst>
            </p:cNvPr>
            <p:cNvSpPr/>
            <p:nvPr/>
          </p:nvSpPr>
          <p:spPr>
            <a:xfrm>
              <a:off x="8161329" y="2225756"/>
              <a:ext cx="2776924" cy="557825"/>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1">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会计：历史成本</a:t>
              </a:r>
            </a:p>
          </p:txBody>
        </p:sp>
        <p:sp>
          <p:nvSpPr>
            <p:cNvPr id="33" name="任意多边形 11">
              <a:extLst>
                <a:ext uri="{FF2B5EF4-FFF2-40B4-BE49-F238E27FC236}">
                  <a16:creationId xmlns:a16="http://schemas.microsoft.com/office/drawing/2014/main" id="{01E6956F-12DE-4A49-B095-4A91A5B6CDB2}"/>
                </a:ext>
              </a:extLst>
            </p:cNvPr>
            <p:cNvSpPr/>
            <p:nvPr/>
          </p:nvSpPr>
          <p:spPr>
            <a:xfrm>
              <a:off x="8161329" y="3002964"/>
              <a:ext cx="2776924" cy="5726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1">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核算：现期价格</a:t>
              </a:r>
            </a:p>
          </p:txBody>
        </p:sp>
        <p:sp>
          <p:nvSpPr>
            <p:cNvPr id="34" name="任意多边形 15">
              <a:extLst>
                <a:ext uri="{FF2B5EF4-FFF2-40B4-BE49-F238E27FC236}">
                  <a16:creationId xmlns:a16="http://schemas.microsoft.com/office/drawing/2014/main" id="{3CD58BB7-D9FE-8747-A202-EBFA03E66F7B}"/>
                </a:ext>
              </a:extLst>
            </p:cNvPr>
            <p:cNvSpPr/>
            <p:nvPr/>
          </p:nvSpPr>
          <p:spPr>
            <a:xfrm>
              <a:off x="8161329" y="4030908"/>
              <a:ext cx="2776924" cy="599953"/>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2">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会计：借贷记账</a:t>
              </a:r>
            </a:p>
          </p:txBody>
        </p:sp>
        <p:sp>
          <p:nvSpPr>
            <p:cNvPr id="35" name="任意多边形 17">
              <a:extLst>
                <a:ext uri="{FF2B5EF4-FFF2-40B4-BE49-F238E27FC236}">
                  <a16:creationId xmlns:a16="http://schemas.microsoft.com/office/drawing/2014/main" id="{BD2791EE-8E40-7C4A-92C5-DB7C25A1C424}"/>
                </a:ext>
              </a:extLst>
            </p:cNvPr>
            <p:cNvSpPr/>
            <p:nvPr/>
          </p:nvSpPr>
          <p:spPr>
            <a:xfrm>
              <a:off x="8161329" y="4769757"/>
              <a:ext cx="2776924"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2">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核算：复式记账</a:t>
              </a:r>
            </a:p>
          </p:txBody>
        </p:sp>
        <p:sp>
          <p:nvSpPr>
            <p:cNvPr id="36" name="任意多边形 7">
              <a:extLst>
                <a:ext uri="{FF2B5EF4-FFF2-40B4-BE49-F238E27FC236}">
                  <a16:creationId xmlns:a16="http://schemas.microsoft.com/office/drawing/2014/main" id="{C48D96CA-0430-FF47-8139-1C6F9FE190BB}"/>
                </a:ext>
              </a:extLst>
            </p:cNvPr>
            <p:cNvSpPr/>
            <p:nvPr/>
          </p:nvSpPr>
          <p:spPr>
            <a:xfrm>
              <a:off x="6130630" y="2683701"/>
              <a:ext cx="1875810" cy="5692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1">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en-US" altLang="zh-CN" sz="2400" b="1" kern="1200" dirty="0">
                  <a:latin typeface="微软雅黑" panose="020B0503020204020204" pitchFamily="34" charset="-122"/>
                  <a:ea typeface="微软雅黑" panose="020B0503020204020204" pitchFamily="34" charset="-122"/>
                </a:rPr>
                <a:t>3.</a:t>
              </a:r>
              <a:r>
                <a:rPr lang="zh-CN" altLang="en-US" sz="2400" b="1" kern="1200" dirty="0">
                  <a:latin typeface="微软雅黑" panose="020B0503020204020204" pitchFamily="34" charset="-122"/>
                  <a:ea typeface="微软雅黑" panose="020B0503020204020204" pitchFamily="34" charset="-122"/>
                </a:rPr>
                <a:t>估价方法</a:t>
              </a:r>
            </a:p>
          </p:txBody>
        </p:sp>
        <p:sp>
          <p:nvSpPr>
            <p:cNvPr id="37" name="任意多边形 13">
              <a:extLst>
                <a:ext uri="{FF2B5EF4-FFF2-40B4-BE49-F238E27FC236}">
                  <a16:creationId xmlns:a16="http://schemas.microsoft.com/office/drawing/2014/main" id="{A078A960-0556-9C40-B51C-80E0753F6550}"/>
                </a:ext>
              </a:extLst>
            </p:cNvPr>
            <p:cNvSpPr/>
            <p:nvPr/>
          </p:nvSpPr>
          <p:spPr>
            <a:xfrm>
              <a:off x="6130630" y="4286881"/>
              <a:ext cx="1875810" cy="593388"/>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chemeClr val="accent2">
                <a:lumMod val="75000"/>
              </a:schemeClr>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核算操作</a:t>
              </a:r>
            </a:p>
          </p:txBody>
        </p:sp>
      </p:grpSp>
      <p:sp>
        <p:nvSpPr>
          <p:cNvPr id="22" name="矩形 21">
            <a:extLst>
              <a:ext uri="{FF2B5EF4-FFF2-40B4-BE49-F238E27FC236}">
                <a16:creationId xmlns:a16="http://schemas.microsoft.com/office/drawing/2014/main" id="{24803B00-60D8-D84D-A74E-100A023DDF97}"/>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290452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2606804" cy="553998"/>
          </a:xfrm>
          <a:prstGeom prst="rect">
            <a:avLst/>
          </a:prstGeom>
        </p:spPr>
        <p:txBody>
          <a:bodyPr wrap="none">
            <a:spAutoFit/>
          </a:bodyPr>
          <a:lstStyle/>
          <a:p>
            <a:r>
              <a:rPr lang="zh-CN" altLang="en-US" sz="3000" b="1" dirty="0">
                <a:solidFill>
                  <a:schemeClr val="bg1"/>
                </a:solidFill>
              </a:rPr>
              <a:t> 四、估价方法</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C158561-64F9-4279-BEF2-F8F690428B11}"/>
              </a:ext>
            </a:extLst>
          </p:cNvPr>
          <p:cNvSpPr/>
          <p:nvPr/>
        </p:nvSpPr>
        <p:spPr>
          <a:xfrm>
            <a:off x="515938" y="2120302"/>
            <a:ext cx="5315541" cy="4054356"/>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5">
            <a:extLst>
              <a:ext uri="{FF2B5EF4-FFF2-40B4-BE49-F238E27FC236}">
                <a16:creationId xmlns:a16="http://schemas.microsoft.com/office/drawing/2014/main" id="{16449FC9-59DC-412A-AC5F-117BE199B033}"/>
              </a:ext>
            </a:extLst>
          </p:cNvPr>
          <p:cNvSpPr/>
          <p:nvPr/>
        </p:nvSpPr>
        <p:spPr>
          <a:xfrm>
            <a:off x="908576" y="1160902"/>
            <a:ext cx="4530265" cy="1918800"/>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95C6E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400" b="1" kern="1200" dirty="0">
                <a:solidFill>
                  <a:srgbClr val="C00000"/>
                </a:solidFill>
                <a:latin typeface="微软雅黑" panose="020B0503020204020204" pitchFamily="34" charset="-122"/>
                <a:ea typeface="微软雅黑" panose="020B0503020204020204" pitchFamily="34" charset="-122"/>
              </a:rPr>
              <a:t>估价原则：</a:t>
            </a:r>
            <a:r>
              <a:rPr lang="zh-CN" altLang="en-US" sz="2400" b="1" kern="1200" dirty="0">
                <a:solidFill>
                  <a:schemeClr val="tx1"/>
                </a:solidFill>
                <a:latin typeface="微软雅黑" panose="020B0503020204020204" pitchFamily="34" charset="-122"/>
                <a:ea typeface="微软雅黑" panose="020B0503020204020204" pitchFamily="34" charset="-122"/>
              </a:rPr>
              <a:t>市场价格</a:t>
            </a:r>
            <a:r>
              <a:rPr lang="en-US" altLang="zh-CN" sz="2400" b="1" kern="1200" dirty="0">
                <a:solidFill>
                  <a:schemeClr val="tx1"/>
                </a:solidFill>
                <a:latin typeface="微软雅黑" panose="020B0503020204020204" pitchFamily="34" charset="-122"/>
                <a:ea typeface="微软雅黑" panose="020B0503020204020204" pitchFamily="34" charset="-122"/>
              </a:rPr>
              <a:t>—</a:t>
            </a:r>
            <a:r>
              <a:rPr lang="zh-CN" altLang="en-US" sz="2400" b="1" kern="1200" dirty="0">
                <a:solidFill>
                  <a:schemeClr val="tx1"/>
                </a:solidFill>
                <a:latin typeface="微软雅黑" panose="020B0503020204020204" pitchFamily="34" charset="-122"/>
                <a:ea typeface="微软雅黑" panose="020B0503020204020204" pitchFamily="34" charset="-122"/>
              </a:rPr>
              <a:t>相近市场价格</a:t>
            </a:r>
            <a:r>
              <a:rPr lang="en-US" altLang="zh-CN" sz="2400" b="1" kern="1200" dirty="0">
                <a:solidFill>
                  <a:schemeClr val="tx1"/>
                </a:solidFill>
                <a:latin typeface="微软雅黑" panose="020B0503020204020204" pitchFamily="34" charset="-122"/>
                <a:ea typeface="微软雅黑" panose="020B0503020204020204" pitchFamily="34" charset="-122"/>
              </a:rPr>
              <a:t>—</a:t>
            </a:r>
            <a:r>
              <a:rPr lang="zh-CN" altLang="en-US" sz="2400" b="1" kern="1200" dirty="0">
                <a:solidFill>
                  <a:schemeClr val="tx1"/>
                </a:solidFill>
                <a:latin typeface="微软雅黑" panose="020B0503020204020204" pitchFamily="34" charset="-122"/>
                <a:ea typeface="微软雅黑" panose="020B0503020204020204" pitchFamily="34" charset="-122"/>
              </a:rPr>
              <a:t>模拟过程</a:t>
            </a:r>
            <a:r>
              <a:rPr lang="en-US" altLang="zh-CN" sz="2400" b="1" kern="1200"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收益贴现</a:t>
            </a:r>
            <a:r>
              <a:rPr lang="en-US" altLang="zh-CN" sz="2400" b="1" dirty="0">
                <a:solidFill>
                  <a:schemeClr val="tx1"/>
                </a:solidFill>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本币计量</a:t>
            </a:r>
            <a:endParaRPr lang="zh-CN" altLang="en-US" sz="2400" b="1" kern="1200" dirty="0">
              <a:solidFill>
                <a:schemeClr val="tx1"/>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F41D4773-1B65-434D-9F70-D68E913AA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861" y="3079702"/>
            <a:ext cx="4017694" cy="3000557"/>
          </a:xfrm>
          <a:prstGeom prst="ellipse">
            <a:avLst/>
          </a:prstGeom>
          <a:ln>
            <a:noFill/>
          </a:ln>
          <a:effectLst>
            <a:softEdge rad="112500"/>
          </a:effectLst>
        </p:spPr>
      </p:pic>
      <p:sp>
        <p:nvSpPr>
          <p:cNvPr id="8" name="矩形 7">
            <a:extLst>
              <a:ext uri="{FF2B5EF4-FFF2-40B4-BE49-F238E27FC236}">
                <a16:creationId xmlns:a16="http://schemas.microsoft.com/office/drawing/2014/main" id="{E64814DB-6549-4C57-83B3-96E085683291}"/>
              </a:ext>
            </a:extLst>
          </p:cNvPr>
          <p:cNvSpPr/>
          <p:nvPr/>
        </p:nvSpPr>
        <p:spPr>
          <a:xfrm>
            <a:off x="6400800" y="2120302"/>
            <a:ext cx="5315540" cy="4054356"/>
          </a:xfrm>
          <a:prstGeom prst="rect">
            <a:avLst/>
          </a:prstGeom>
          <a:ln w="28575">
            <a:solidFill>
              <a:srgbClr val="E5782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5">
            <a:extLst>
              <a:ext uri="{FF2B5EF4-FFF2-40B4-BE49-F238E27FC236}">
                <a16:creationId xmlns:a16="http://schemas.microsoft.com/office/drawing/2014/main" id="{62E62D47-6AFF-471E-9B9F-322C9DF16530}"/>
              </a:ext>
            </a:extLst>
          </p:cNvPr>
          <p:cNvSpPr/>
          <p:nvPr/>
        </p:nvSpPr>
        <p:spPr>
          <a:xfrm>
            <a:off x="6793438" y="1160902"/>
            <a:ext cx="4530265" cy="1918800"/>
          </a:xfrm>
          <a:custGeom>
            <a:avLst/>
            <a:gdLst>
              <a:gd name="connsiteX0" fmla="*/ 0 w 8535881"/>
              <a:gd name="connsiteY0" fmla="*/ 319806 h 1918800"/>
              <a:gd name="connsiteX1" fmla="*/ 319806 w 8535881"/>
              <a:gd name="connsiteY1" fmla="*/ 0 h 1918800"/>
              <a:gd name="connsiteX2" fmla="*/ 8216075 w 8535881"/>
              <a:gd name="connsiteY2" fmla="*/ 0 h 1918800"/>
              <a:gd name="connsiteX3" fmla="*/ 8535881 w 8535881"/>
              <a:gd name="connsiteY3" fmla="*/ 319806 h 1918800"/>
              <a:gd name="connsiteX4" fmla="*/ 8535881 w 8535881"/>
              <a:gd name="connsiteY4" fmla="*/ 1598994 h 1918800"/>
              <a:gd name="connsiteX5" fmla="*/ 8216075 w 8535881"/>
              <a:gd name="connsiteY5" fmla="*/ 1918800 h 1918800"/>
              <a:gd name="connsiteX6" fmla="*/ 319806 w 8535881"/>
              <a:gd name="connsiteY6" fmla="*/ 1918800 h 1918800"/>
              <a:gd name="connsiteX7" fmla="*/ 0 w 8535881"/>
              <a:gd name="connsiteY7" fmla="*/ 1598994 h 1918800"/>
              <a:gd name="connsiteX8" fmla="*/ 0 w 8535881"/>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81" h="1918800">
                <a:moveTo>
                  <a:pt x="0" y="319806"/>
                </a:moveTo>
                <a:cubicBezTo>
                  <a:pt x="0" y="143182"/>
                  <a:pt x="143182" y="0"/>
                  <a:pt x="319806" y="0"/>
                </a:cubicBezTo>
                <a:lnTo>
                  <a:pt x="8216075" y="0"/>
                </a:lnTo>
                <a:cubicBezTo>
                  <a:pt x="8392699" y="0"/>
                  <a:pt x="8535881" y="143182"/>
                  <a:pt x="8535881" y="319806"/>
                </a:cubicBezTo>
                <a:lnTo>
                  <a:pt x="8535881" y="1598994"/>
                </a:lnTo>
                <a:cubicBezTo>
                  <a:pt x="8535881" y="1775618"/>
                  <a:pt x="8392699" y="1918800"/>
                  <a:pt x="8216075" y="1918800"/>
                </a:cubicBezTo>
                <a:lnTo>
                  <a:pt x="319806" y="1918800"/>
                </a:lnTo>
                <a:cubicBezTo>
                  <a:pt x="143182" y="1918800"/>
                  <a:pt x="0" y="1775618"/>
                  <a:pt x="0" y="1598994"/>
                </a:cubicBezTo>
                <a:lnTo>
                  <a:pt x="0" y="319806"/>
                </a:lnTo>
                <a:close/>
              </a:path>
            </a:pathLst>
          </a:custGeom>
          <a:solidFill>
            <a:srgbClr val="E8CC8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304" tIns="93668" rIns="416304" bIns="93668" numCol="1" spcCol="1270" anchor="ctr" anchorCtr="0">
            <a:noAutofit/>
          </a:bodyPr>
          <a:lstStyle/>
          <a:p>
            <a:pPr lvl="0" algn="just" defTabSz="1244600">
              <a:lnSpc>
                <a:spcPct val="150000"/>
              </a:lnSpc>
              <a:spcBef>
                <a:spcPct val="0"/>
              </a:spcBef>
              <a:spcAft>
                <a:spcPct val="35000"/>
              </a:spcAft>
            </a:pPr>
            <a:r>
              <a:rPr lang="zh-CN" altLang="en-US" sz="2400" b="1" dirty="0">
                <a:solidFill>
                  <a:srgbClr val="C00000"/>
                </a:solidFill>
                <a:latin typeface="微软雅黑" panose="020B0503020204020204" pitchFamily="34" charset="-122"/>
                <a:ea typeface="微软雅黑" panose="020B0503020204020204" pitchFamily="34" charset="-122"/>
              </a:rPr>
              <a:t>市场价格形式：</a:t>
            </a:r>
            <a:r>
              <a:rPr lang="zh-CN" altLang="en-US" sz="2400" b="1" dirty="0">
                <a:solidFill>
                  <a:schemeClr val="tx1"/>
                </a:solidFill>
                <a:latin typeface="微软雅黑" panose="020B0503020204020204" pitchFamily="34" charset="-122"/>
                <a:ea typeface="微软雅黑" panose="020B0503020204020204" pitchFamily="34" charset="-122"/>
              </a:rPr>
              <a:t>基本价格；生产者价格；购买者价格</a:t>
            </a:r>
          </a:p>
        </p:txBody>
      </p:sp>
      <p:pic>
        <p:nvPicPr>
          <p:cNvPr id="10" name="图片 9">
            <a:extLst>
              <a:ext uri="{FF2B5EF4-FFF2-40B4-BE49-F238E27FC236}">
                <a16:creationId xmlns:a16="http://schemas.microsoft.com/office/drawing/2014/main" id="{0A25CEE5-C824-4207-92D5-6629AF84C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605" y="3230177"/>
            <a:ext cx="4055929" cy="2699605"/>
          </a:xfrm>
          <a:prstGeom prst="rect">
            <a:avLst/>
          </a:prstGeom>
        </p:spPr>
      </p:pic>
      <p:sp>
        <p:nvSpPr>
          <p:cNvPr id="2" name="灯片编号占位符 1">
            <a:extLst>
              <a:ext uri="{FF2B5EF4-FFF2-40B4-BE49-F238E27FC236}">
                <a16:creationId xmlns:a16="http://schemas.microsoft.com/office/drawing/2014/main" id="{8DEDFC26-5ACD-4FBC-9A84-633AA3C566EE}"/>
              </a:ext>
            </a:extLst>
          </p:cNvPr>
          <p:cNvSpPr>
            <a:spLocks noGrp="1"/>
          </p:cNvSpPr>
          <p:nvPr>
            <p:ph type="sldNum" sz="quarter" idx="4"/>
          </p:nvPr>
        </p:nvSpPr>
        <p:spPr/>
        <p:txBody>
          <a:bodyPr/>
          <a:lstStyle/>
          <a:p>
            <a:fld id="{089E6A1B-787B-48C2-89E0-46ED219FD4E0}" type="slidenum">
              <a:rPr lang="zh-CN" altLang="en-US" smtClean="0"/>
              <a:pPr/>
              <a:t>18</a:t>
            </a:fld>
            <a:endParaRPr lang="zh-CN" altLang="en-US" dirty="0"/>
          </a:p>
        </p:txBody>
      </p:sp>
      <p:sp>
        <p:nvSpPr>
          <p:cNvPr id="11" name="矩形 10">
            <a:extLst>
              <a:ext uri="{FF2B5EF4-FFF2-40B4-BE49-F238E27FC236}">
                <a16:creationId xmlns:a16="http://schemas.microsoft.com/office/drawing/2014/main" id="{BDC89291-166A-AC40-8839-471E2AB5D286}"/>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341940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五、信息处理的专用方法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575FF09C-64CC-4CB7-86A2-7E60D6D44809}"/>
              </a:ext>
            </a:extLst>
          </p:cNvPr>
          <p:cNvGrpSpPr/>
          <p:nvPr/>
        </p:nvGrpSpPr>
        <p:grpSpPr>
          <a:xfrm>
            <a:off x="955816" y="1461557"/>
            <a:ext cx="1814802" cy="2353639"/>
            <a:chOff x="1252186" y="2668565"/>
            <a:chExt cx="1814802" cy="2353639"/>
          </a:xfrm>
        </p:grpSpPr>
        <p:grpSp>
          <p:nvGrpSpPr>
            <p:cNvPr id="7" name="组合 6">
              <a:extLst>
                <a:ext uri="{FF2B5EF4-FFF2-40B4-BE49-F238E27FC236}">
                  <a16:creationId xmlns:a16="http://schemas.microsoft.com/office/drawing/2014/main" id="{C8570F83-0DC9-4099-96EA-7DA5117F4FFB}"/>
                </a:ext>
              </a:extLst>
            </p:cNvPr>
            <p:cNvGrpSpPr/>
            <p:nvPr/>
          </p:nvGrpSpPr>
          <p:grpSpPr>
            <a:xfrm>
              <a:off x="1476230" y="2668565"/>
              <a:ext cx="1366715" cy="1366715"/>
              <a:chOff x="2188056" y="2954316"/>
              <a:chExt cx="1366715" cy="1366715"/>
            </a:xfrm>
          </p:grpSpPr>
          <p:sp>
            <p:nvSpPr>
              <p:cNvPr id="5" name="泪滴形 4">
                <a:extLst>
                  <a:ext uri="{FF2B5EF4-FFF2-40B4-BE49-F238E27FC236}">
                    <a16:creationId xmlns:a16="http://schemas.microsoft.com/office/drawing/2014/main" id="{9326FC7A-828C-452E-92D0-FFC5870032A3}"/>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4B700342-8A37-41D4-927C-4F1F577394AC}"/>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01</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9" name="矩形 8">
              <a:extLst>
                <a:ext uri="{FF2B5EF4-FFF2-40B4-BE49-F238E27FC236}">
                  <a16:creationId xmlns:a16="http://schemas.microsoft.com/office/drawing/2014/main" id="{A3144C38-CEE2-4521-B28D-0AF756B1F296}"/>
                </a:ext>
              </a:extLst>
            </p:cNvPr>
            <p:cNvSpPr/>
            <p:nvPr/>
          </p:nvSpPr>
          <p:spPr>
            <a:xfrm>
              <a:off x="1252186" y="4560539"/>
              <a:ext cx="1814802" cy="461665"/>
            </a:xfrm>
            <a:prstGeom prst="rect">
              <a:avLst/>
            </a:prstGeom>
          </p:spPr>
          <p:txBody>
            <a:bodyPr wrap="square">
              <a:spAutoFit/>
            </a:bodyPr>
            <a:lstStyle/>
            <a:p>
              <a:pPr algn="ctr"/>
              <a:r>
                <a:rPr lang="zh-CN" altLang="en-US" sz="2400" b="1" dirty="0"/>
                <a:t>汇总</a:t>
              </a:r>
            </a:p>
          </p:txBody>
        </p:sp>
      </p:grpSp>
      <p:grpSp>
        <p:nvGrpSpPr>
          <p:cNvPr id="14" name="组合 13">
            <a:extLst>
              <a:ext uri="{FF2B5EF4-FFF2-40B4-BE49-F238E27FC236}">
                <a16:creationId xmlns:a16="http://schemas.microsoft.com/office/drawing/2014/main" id="{274149E4-BF76-4AB4-AC78-F88678BE225E}"/>
              </a:ext>
            </a:extLst>
          </p:cNvPr>
          <p:cNvGrpSpPr/>
          <p:nvPr/>
        </p:nvGrpSpPr>
        <p:grpSpPr>
          <a:xfrm>
            <a:off x="3512519" y="1461557"/>
            <a:ext cx="2031326" cy="2353639"/>
            <a:chOff x="3808889" y="2668565"/>
            <a:chExt cx="2031326" cy="2353639"/>
          </a:xfrm>
        </p:grpSpPr>
        <p:grpSp>
          <p:nvGrpSpPr>
            <p:cNvPr id="30" name="组合 29">
              <a:extLst>
                <a:ext uri="{FF2B5EF4-FFF2-40B4-BE49-F238E27FC236}">
                  <a16:creationId xmlns:a16="http://schemas.microsoft.com/office/drawing/2014/main" id="{F01C4E61-77AB-41AE-841B-9B68F0D94742}"/>
                </a:ext>
              </a:extLst>
            </p:cNvPr>
            <p:cNvGrpSpPr/>
            <p:nvPr/>
          </p:nvGrpSpPr>
          <p:grpSpPr>
            <a:xfrm>
              <a:off x="4130305" y="2668565"/>
              <a:ext cx="1366715" cy="1366715"/>
              <a:chOff x="2188056" y="2954316"/>
              <a:chExt cx="1366715" cy="1366715"/>
            </a:xfrm>
          </p:grpSpPr>
          <p:sp>
            <p:nvSpPr>
              <p:cNvPr id="32" name="泪滴形 31">
                <a:extLst>
                  <a:ext uri="{FF2B5EF4-FFF2-40B4-BE49-F238E27FC236}">
                    <a16:creationId xmlns:a16="http://schemas.microsoft.com/office/drawing/2014/main" id="{84642417-49D3-4D46-B09B-3E0709F80027}"/>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DC3F8B2A-6DF5-49F0-8905-240551E8B5A4}"/>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02</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08A8171A-FB71-432F-912D-0F34EC334779}"/>
                </a:ext>
              </a:extLst>
            </p:cNvPr>
            <p:cNvSpPr/>
            <p:nvPr/>
          </p:nvSpPr>
          <p:spPr>
            <a:xfrm>
              <a:off x="3808889" y="4560539"/>
              <a:ext cx="2031326" cy="461665"/>
            </a:xfrm>
            <a:prstGeom prst="rect">
              <a:avLst/>
            </a:prstGeom>
          </p:spPr>
          <p:txBody>
            <a:bodyPr wrap="square">
              <a:spAutoFit/>
            </a:bodyPr>
            <a:lstStyle/>
            <a:p>
              <a:pPr algn="ctr"/>
              <a:r>
                <a:rPr lang="zh-CN" altLang="en-US" sz="2400" b="1" dirty="0"/>
                <a:t>合并</a:t>
              </a:r>
            </a:p>
          </p:txBody>
        </p:sp>
      </p:grpSp>
      <p:grpSp>
        <p:nvGrpSpPr>
          <p:cNvPr id="15" name="组合 14">
            <a:extLst>
              <a:ext uri="{FF2B5EF4-FFF2-40B4-BE49-F238E27FC236}">
                <a16:creationId xmlns:a16="http://schemas.microsoft.com/office/drawing/2014/main" id="{C641F85E-3E15-4F52-81F3-11CFFFFF5EF3}"/>
              </a:ext>
            </a:extLst>
          </p:cNvPr>
          <p:cNvGrpSpPr/>
          <p:nvPr/>
        </p:nvGrpSpPr>
        <p:grpSpPr>
          <a:xfrm>
            <a:off x="6070821" y="1461557"/>
            <a:ext cx="2201091" cy="2353639"/>
            <a:chOff x="6367191" y="2668565"/>
            <a:chExt cx="2201091" cy="2353639"/>
          </a:xfrm>
        </p:grpSpPr>
        <p:grpSp>
          <p:nvGrpSpPr>
            <p:cNvPr id="34" name="组合 33">
              <a:extLst>
                <a:ext uri="{FF2B5EF4-FFF2-40B4-BE49-F238E27FC236}">
                  <a16:creationId xmlns:a16="http://schemas.microsoft.com/office/drawing/2014/main" id="{6CC605E8-EF2C-4BBC-9B61-D58B3D1C5B46}"/>
                </a:ext>
              </a:extLst>
            </p:cNvPr>
            <p:cNvGrpSpPr/>
            <p:nvPr/>
          </p:nvGrpSpPr>
          <p:grpSpPr>
            <a:xfrm>
              <a:off x="6784380" y="2668565"/>
              <a:ext cx="1366715" cy="1366715"/>
              <a:chOff x="2188056" y="2954316"/>
              <a:chExt cx="1366715" cy="1366715"/>
            </a:xfrm>
          </p:grpSpPr>
          <p:sp>
            <p:nvSpPr>
              <p:cNvPr id="35" name="泪滴形 34">
                <a:extLst>
                  <a:ext uri="{FF2B5EF4-FFF2-40B4-BE49-F238E27FC236}">
                    <a16:creationId xmlns:a16="http://schemas.microsoft.com/office/drawing/2014/main" id="{15566C05-8D0B-44A2-9AA7-BCCEFA36E3B2}"/>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013B08E1-8F03-462F-9A02-4C25EFF31780}"/>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03</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11" name="矩形 10">
              <a:extLst>
                <a:ext uri="{FF2B5EF4-FFF2-40B4-BE49-F238E27FC236}">
                  <a16:creationId xmlns:a16="http://schemas.microsoft.com/office/drawing/2014/main" id="{AA9A0F1C-CB5C-40B4-BC01-735C65301FE3}"/>
                </a:ext>
              </a:extLst>
            </p:cNvPr>
            <p:cNvSpPr/>
            <p:nvPr/>
          </p:nvSpPr>
          <p:spPr>
            <a:xfrm>
              <a:off x="6367191" y="4560539"/>
              <a:ext cx="2201091" cy="461665"/>
            </a:xfrm>
            <a:prstGeom prst="rect">
              <a:avLst/>
            </a:prstGeom>
          </p:spPr>
          <p:txBody>
            <a:bodyPr wrap="square">
              <a:spAutoFit/>
            </a:bodyPr>
            <a:lstStyle/>
            <a:p>
              <a:pPr algn="ctr"/>
              <a:r>
                <a:rPr lang="zh-CN" altLang="en-US" sz="2400" b="1" dirty="0"/>
                <a:t>取净额</a:t>
              </a:r>
            </a:p>
          </p:txBody>
        </p:sp>
      </p:grpSp>
      <p:grpSp>
        <p:nvGrpSpPr>
          <p:cNvPr id="16" name="组合 15">
            <a:extLst>
              <a:ext uri="{FF2B5EF4-FFF2-40B4-BE49-F238E27FC236}">
                <a16:creationId xmlns:a16="http://schemas.microsoft.com/office/drawing/2014/main" id="{38034027-D184-47F9-8F85-A33EA1E38B8B}"/>
              </a:ext>
            </a:extLst>
          </p:cNvPr>
          <p:cNvGrpSpPr/>
          <p:nvPr/>
        </p:nvGrpSpPr>
        <p:grpSpPr>
          <a:xfrm>
            <a:off x="8696320" y="1461557"/>
            <a:ext cx="2201092" cy="2353639"/>
            <a:chOff x="8992690" y="2668565"/>
            <a:chExt cx="2201092" cy="2353639"/>
          </a:xfrm>
        </p:grpSpPr>
        <p:grpSp>
          <p:nvGrpSpPr>
            <p:cNvPr id="37" name="组合 36">
              <a:extLst>
                <a:ext uri="{FF2B5EF4-FFF2-40B4-BE49-F238E27FC236}">
                  <a16:creationId xmlns:a16="http://schemas.microsoft.com/office/drawing/2014/main" id="{B4D133C8-1F94-4D04-9CDB-10035027B5A0}"/>
                </a:ext>
              </a:extLst>
            </p:cNvPr>
            <p:cNvGrpSpPr/>
            <p:nvPr/>
          </p:nvGrpSpPr>
          <p:grpSpPr>
            <a:xfrm>
              <a:off x="9409879" y="2668565"/>
              <a:ext cx="1366715" cy="1366715"/>
              <a:chOff x="2188056" y="2954316"/>
              <a:chExt cx="1366715" cy="1366715"/>
            </a:xfrm>
          </p:grpSpPr>
          <p:sp>
            <p:nvSpPr>
              <p:cNvPr id="38" name="泪滴形 37">
                <a:extLst>
                  <a:ext uri="{FF2B5EF4-FFF2-40B4-BE49-F238E27FC236}">
                    <a16:creationId xmlns:a16="http://schemas.microsoft.com/office/drawing/2014/main" id="{C832C91D-9658-42EA-A110-A15F092F2C49}"/>
                  </a:ext>
                </a:extLst>
              </p:cNvPr>
              <p:cNvSpPr/>
              <p:nvPr/>
            </p:nvSpPr>
            <p:spPr>
              <a:xfrm rot="8100000">
                <a:off x="2188056" y="2954316"/>
                <a:ext cx="1366715" cy="1366715"/>
              </a:xfrm>
              <a:prstGeom prst="teardrop">
                <a:avLst>
                  <a:gd name="adj" fmla="val 115316"/>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81789F12-03F4-4A5E-8595-38AD73E08E24}"/>
                  </a:ext>
                </a:extLst>
              </p:cNvPr>
              <p:cNvSpPr txBox="1"/>
              <p:nvPr/>
            </p:nvSpPr>
            <p:spPr>
              <a:xfrm>
                <a:off x="2541836" y="3360674"/>
                <a:ext cx="659155" cy="553998"/>
              </a:xfrm>
              <a:prstGeom prst="rect">
                <a:avLst/>
              </a:prstGeom>
              <a:noFill/>
            </p:spPr>
            <p:txBody>
              <a:bodyPr wrap="none" rtlCol="0">
                <a:spAutoFit/>
              </a:bodyPr>
              <a:lstStyle/>
              <a:p>
                <a:r>
                  <a:rPr lang="en-US" altLang="zh-CN" sz="3000" b="1" dirty="0">
                    <a:solidFill>
                      <a:schemeClr val="bg1"/>
                    </a:solidFill>
                    <a:effectLst>
                      <a:outerShdw blurRad="38100" dist="38100" dir="2700000" algn="tl">
                        <a:srgbClr val="000000">
                          <a:alpha val="43137"/>
                        </a:srgbClr>
                      </a:outerShdw>
                    </a:effectLst>
                  </a:rPr>
                  <a:t>04</a:t>
                </a:r>
                <a:endParaRPr lang="zh-CN" altLang="en-US" sz="3000" b="1" dirty="0">
                  <a:solidFill>
                    <a:schemeClr val="bg1"/>
                  </a:solidFill>
                  <a:effectLst>
                    <a:outerShdw blurRad="38100" dist="38100" dir="2700000" algn="tl">
                      <a:srgbClr val="000000">
                        <a:alpha val="43137"/>
                      </a:srgbClr>
                    </a:outerShdw>
                  </a:effectLst>
                </a:endParaRPr>
              </a:p>
            </p:txBody>
          </p:sp>
        </p:grpSp>
        <p:sp>
          <p:nvSpPr>
            <p:cNvPr id="12" name="矩形 11">
              <a:extLst>
                <a:ext uri="{FF2B5EF4-FFF2-40B4-BE49-F238E27FC236}">
                  <a16:creationId xmlns:a16="http://schemas.microsoft.com/office/drawing/2014/main" id="{E4F64202-D4D8-44F4-9983-28BAF958C194}"/>
                </a:ext>
              </a:extLst>
            </p:cNvPr>
            <p:cNvSpPr/>
            <p:nvPr/>
          </p:nvSpPr>
          <p:spPr>
            <a:xfrm>
              <a:off x="8992690" y="4560539"/>
              <a:ext cx="2201092" cy="461665"/>
            </a:xfrm>
            <a:prstGeom prst="rect">
              <a:avLst/>
            </a:prstGeom>
          </p:spPr>
          <p:txBody>
            <a:bodyPr wrap="square">
              <a:spAutoFit/>
            </a:bodyPr>
            <a:lstStyle/>
            <a:p>
              <a:pPr algn="ctr"/>
              <a:r>
                <a:rPr lang="zh-CN" altLang="en-US" sz="2400" b="1" dirty="0"/>
                <a:t>特殊记录</a:t>
              </a:r>
            </a:p>
          </p:txBody>
        </p:sp>
      </p:grpSp>
      <p:sp>
        <p:nvSpPr>
          <p:cNvPr id="4" name="灯片编号占位符 3">
            <a:extLst>
              <a:ext uri="{FF2B5EF4-FFF2-40B4-BE49-F238E27FC236}">
                <a16:creationId xmlns:a16="http://schemas.microsoft.com/office/drawing/2014/main" id="{6D1EF6B2-5EC2-4162-940A-466A28736C89}"/>
              </a:ext>
            </a:extLst>
          </p:cNvPr>
          <p:cNvSpPr>
            <a:spLocks noGrp="1"/>
          </p:cNvSpPr>
          <p:nvPr>
            <p:ph type="sldNum" sz="quarter" idx="4"/>
          </p:nvPr>
        </p:nvSpPr>
        <p:spPr/>
        <p:txBody>
          <a:bodyPr/>
          <a:lstStyle/>
          <a:p>
            <a:fld id="{089E6A1B-787B-48C2-89E0-46ED219FD4E0}" type="slidenum">
              <a:rPr lang="zh-CN" altLang="en-US" smtClean="0"/>
              <a:pPr/>
              <a:t>19</a:t>
            </a:fld>
            <a:endParaRPr lang="zh-CN" altLang="en-US" dirty="0"/>
          </a:p>
        </p:txBody>
      </p:sp>
      <p:sp>
        <p:nvSpPr>
          <p:cNvPr id="41" name="Freeform 11">
            <a:extLst>
              <a:ext uri="{FF2B5EF4-FFF2-40B4-BE49-F238E27FC236}">
                <a16:creationId xmlns:a16="http://schemas.microsoft.com/office/drawing/2014/main" id="{B7E1B591-9192-7C4D-B9F4-9DD594C38E53}"/>
              </a:ext>
            </a:extLst>
          </p:cNvPr>
          <p:cNvSpPr>
            <a:spLocks/>
          </p:cNvSpPr>
          <p:nvPr/>
        </p:nvSpPr>
        <p:spPr bwMode="auto">
          <a:xfrm rot="5400000">
            <a:off x="4366816" y="717983"/>
            <a:ext cx="1246745" cy="7412266"/>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5EB9EAF-AC87-8548-8442-3B6B4B982F2C}"/>
              </a:ext>
            </a:extLst>
          </p:cNvPr>
          <p:cNvSpPr/>
          <p:nvPr/>
        </p:nvSpPr>
        <p:spPr>
          <a:xfrm>
            <a:off x="1533640" y="5275239"/>
            <a:ext cx="2589170" cy="461665"/>
          </a:xfrm>
          <a:prstGeom prst="rect">
            <a:avLst/>
          </a:prstGeom>
        </p:spPr>
        <p:txBody>
          <a:bodyPr wrap="none">
            <a:spAutoFit/>
          </a:bodyPr>
          <a:lstStyle/>
          <a:p>
            <a:r>
              <a:rPr lang="en-US" altLang="zh-CN" sz="2400" b="1" dirty="0"/>
              <a:t>4.1</a:t>
            </a:r>
            <a:r>
              <a:rPr lang="zh-CN" altLang="en-US" sz="2400" b="1" dirty="0"/>
              <a:t> 改变交易流程</a:t>
            </a:r>
          </a:p>
        </p:txBody>
      </p:sp>
      <p:sp>
        <p:nvSpPr>
          <p:cNvPr id="42" name="Freeform 11">
            <a:extLst>
              <a:ext uri="{FF2B5EF4-FFF2-40B4-BE49-F238E27FC236}">
                <a16:creationId xmlns:a16="http://schemas.microsoft.com/office/drawing/2014/main" id="{5C7D3E43-694C-1D49-9EDE-09B40B0EE42F}"/>
              </a:ext>
            </a:extLst>
          </p:cNvPr>
          <p:cNvSpPr>
            <a:spLocks/>
          </p:cNvSpPr>
          <p:nvPr/>
        </p:nvSpPr>
        <p:spPr bwMode="auto">
          <a:xfrm rot="5400000">
            <a:off x="6605366" y="2243559"/>
            <a:ext cx="1246745" cy="4477100"/>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52CA548B-244D-C146-B504-479955801398}"/>
              </a:ext>
            </a:extLst>
          </p:cNvPr>
          <p:cNvSpPr/>
          <p:nvPr/>
        </p:nvSpPr>
        <p:spPr>
          <a:xfrm>
            <a:off x="4868173" y="5275239"/>
            <a:ext cx="1973617" cy="461665"/>
          </a:xfrm>
          <a:prstGeom prst="rect">
            <a:avLst/>
          </a:prstGeom>
        </p:spPr>
        <p:txBody>
          <a:bodyPr wrap="none">
            <a:spAutoFit/>
          </a:bodyPr>
          <a:lstStyle/>
          <a:p>
            <a:r>
              <a:rPr lang="en-US" altLang="zh-CN" sz="2400" b="1" dirty="0"/>
              <a:t>4.2</a:t>
            </a:r>
            <a:r>
              <a:rPr lang="zh-CN" altLang="en-US" sz="2400" b="1" dirty="0"/>
              <a:t> 分解交易</a:t>
            </a:r>
          </a:p>
        </p:txBody>
      </p:sp>
      <p:sp>
        <p:nvSpPr>
          <p:cNvPr id="44" name="Freeform 11">
            <a:extLst>
              <a:ext uri="{FF2B5EF4-FFF2-40B4-BE49-F238E27FC236}">
                <a16:creationId xmlns:a16="http://schemas.microsoft.com/office/drawing/2014/main" id="{A5BC03AF-DC4B-1749-A32F-E340F9679729}"/>
              </a:ext>
            </a:extLst>
          </p:cNvPr>
          <p:cNvSpPr>
            <a:spLocks/>
          </p:cNvSpPr>
          <p:nvPr/>
        </p:nvSpPr>
        <p:spPr bwMode="auto">
          <a:xfrm rot="5400000">
            <a:off x="8800156" y="3286952"/>
            <a:ext cx="1246745" cy="2303235"/>
          </a:xfrm>
          <a:custGeom>
            <a:avLst/>
            <a:gdLst>
              <a:gd name="T0" fmla="*/ 239 w 331"/>
              <a:gd name="T1" fmla="*/ 213 h 289"/>
              <a:gd name="T2" fmla="*/ 234 w 331"/>
              <a:gd name="T3" fmla="*/ 213 h 289"/>
              <a:gd name="T4" fmla="*/ 229 w 331"/>
              <a:gd name="T5" fmla="*/ 214 h 289"/>
              <a:gd name="T6" fmla="*/ 218 w 331"/>
              <a:gd name="T7" fmla="*/ 214 h 289"/>
              <a:gd name="T8" fmla="*/ 197 w 331"/>
              <a:gd name="T9" fmla="*/ 212 h 289"/>
              <a:gd name="T10" fmla="*/ 155 w 331"/>
              <a:gd name="T11" fmla="*/ 202 h 289"/>
              <a:gd name="T12" fmla="*/ 80 w 331"/>
              <a:gd name="T13" fmla="*/ 159 h 289"/>
              <a:gd name="T14" fmla="*/ 25 w 331"/>
              <a:gd name="T15" fmla="*/ 88 h 289"/>
              <a:gd name="T16" fmla="*/ 2 w 331"/>
              <a:gd name="T17" fmla="*/ 0 h 289"/>
              <a:gd name="T18" fmla="*/ 15 w 331"/>
              <a:gd name="T19" fmla="*/ 93 h 289"/>
              <a:gd name="T20" fmla="*/ 63 w 331"/>
              <a:gd name="T21" fmla="*/ 176 h 289"/>
              <a:gd name="T22" fmla="*/ 142 w 331"/>
              <a:gd name="T23" fmla="*/ 235 h 289"/>
              <a:gd name="T24" fmla="*/ 189 w 331"/>
              <a:gd name="T25" fmla="*/ 252 h 289"/>
              <a:gd name="T26" fmla="*/ 214 w 331"/>
              <a:gd name="T27" fmla="*/ 257 h 289"/>
              <a:gd name="T28" fmla="*/ 226 w 331"/>
              <a:gd name="T29" fmla="*/ 259 h 289"/>
              <a:gd name="T30" fmla="*/ 233 w 331"/>
              <a:gd name="T31" fmla="*/ 260 h 289"/>
              <a:gd name="T32" fmla="*/ 239 w 331"/>
              <a:gd name="T33" fmla="*/ 260 h 289"/>
              <a:gd name="T34" fmla="*/ 239 w 331"/>
              <a:gd name="T35" fmla="*/ 260 h 289"/>
              <a:gd name="T36" fmla="*/ 239 w 331"/>
              <a:gd name="T37" fmla="*/ 289 h 289"/>
              <a:gd name="T38" fmla="*/ 331 w 331"/>
              <a:gd name="T39" fmla="*/ 237 h 289"/>
              <a:gd name="T40" fmla="*/ 239 w 331"/>
              <a:gd name="T41" fmla="*/ 184 h 289"/>
              <a:gd name="T42" fmla="*/ 239 w 331"/>
              <a:gd name="T43" fmla="*/ 21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289">
                <a:moveTo>
                  <a:pt x="239" y="213"/>
                </a:moveTo>
                <a:cubicBezTo>
                  <a:pt x="234" y="213"/>
                  <a:pt x="234" y="213"/>
                  <a:pt x="234" y="213"/>
                </a:cubicBezTo>
                <a:cubicBezTo>
                  <a:pt x="232" y="213"/>
                  <a:pt x="230" y="214"/>
                  <a:pt x="229" y="214"/>
                </a:cubicBezTo>
                <a:cubicBezTo>
                  <a:pt x="225" y="214"/>
                  <a:pt x="222" y="214"/>
                  <a:pt x="218" y="214"/>
                </a:cubicBezTo>
                <a:cubicBezTo>
                  <a:pt x="211" y="213"/>
                  <a:pt x="204" y="213"/>
                  <a:pt x="197" y="212"/>
                </a:cubicBezTo>
                <a:cubicBezTo>
                  <a:pt x="183" y="210"/>
                  <a:pt x="169" y="207"/>
                  <a:pt x="155" y="202"/>
                </a:cubicBezTo>
                <a:cubicBezTo>
                  <a:pt x="128" y="193"/>
                  <a:pt x="102" y="178"/>
                  <a:pt x="80" y="159"/>
                </a:cubicBezTo>
                <a:cubicBezTo>
                  <a:pt x="58" y="139"/>
                  <a:pt x="39" y="115"/>
                  <a:pt x="25" y="88"/>
                </a:cubicBezTo>
                <a:cubicBezTo>
                  <a:pt x="12" y="61"/>
                  <a:pt x="4" y="31"/>
                  <a:pt x="2" y="0"/>
                </a:cubicBezTo>
                <a:cubicBezTo>
                  <a:pt x="0" y="31"/>
                  <a:pt x="4" y="62"/>
                  <a:pt x="15" y="93"/>
                </a:cubicBezTo>
                <a:cubicBezTo>
                  <a:pt x="25" y="123"/>
                  <a:pt x="42" y="151"/>
                  <a:pt x="63" y="176"/>
                </a:cubicBezTo>
                <a:cubicBezTo>
                  <a:pt x="85" y="200"/>
                  <a:pt x="112" y="220"/>
                  <a:pt x="142" y="235"/>
                </a:cubicBezTo>
                <a:cubicBezTo>
                  <a:pt x="157" y="242"/>
                  <a:pt x="172" y="248"/>
                  <a:pt x="189" y="252"/>
                </a:cubicBezTo>
                <a:cubicBezTo>
                  <a:pt x="197" y="254"/>
                  <a:pt x="205" y="256"/>
                  <a:pt x="214" y="257"/>
                </a:cubicBezTo>
                <a:cubicBezTo>
                  <a:pt x="218" y="258"/>
                  <a:pt x="222" y="259"/>
                  <a:pt x="226" y="259"/>
                </a:cubicBezTo>
                <a:cubicBezTo>
                  <a:pt x="228" y="259"/>
                  <a:pt x="231" y="260"/>
                  <a:pt x="233" y="260"/>
                </a:cubicBezTo>
                <a:cubicBezTo>
                  <a:pt x="239" y="260"/>
                  <a:pt x="239" y="260"/>
                  <a:pt x="239" y="260"/>
                </a:cubicBezTo>
                <a:cubicBezTo>
                  <a:pt x="239" y="260"/>
                  <a:pt x="239" y="260"/>
                  <a:pt x="239" y="260"/>
                </a:cubicBezTo>
                <a:cubicBezTo>
                  <a:pt x="239" y="289"/>
                  <a:pt x="239" y="289"/>
                  <a:pt x="239" y="289"/>
                </a:cubicBezTo>
                <a:cubicBezTo>
                  <a:pt x="331" y="237"/>
                  <a:pt x="331" y="237"/>
                  <a:pt x="331" y="237"/>
                </a:cubicBezTo>
                <a:cubicBezTo>
                  <a:pt x="239" y="184"/>
                  <a:pt x="239" y="184"/>
                  <a:pt x="239" y="184"/>
                </a:cubicBezTo>
                <a:lnTo>
                  <a:pt x="239" y="213"/>
                </a:lnTo>
                <a:close/>
              </a:path>
            </a:pathLst>
          </a:custGeom>
          <a:solidFill>
            <a:srgbClr val="5EC6D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23E6BB3E-405A-314A-9B22-5B7508477B0F}"/>
              </a:ext>
            </a:extLst>
          </p:cNvPr>
          <p:cNvSpPr/>
          <p:nvPr/>
        </p:nvSpPr>
        <p:spPr>
          <a:xfrm>
            <a:off x="7587153" y="5263868"/>
            <a:ext cx="3820277" cy="461665"/>
          </a:xfrm>
          <a:prstGeom prst="rect">
            <a:avLst/>
          </a:prstGeom>
        </p:spPr>
        <p:txBody>
          <a:bodyPr wrap="none">
            <a:spAutoFit/>
          </a:bodyPr>
          <a:lstStyle/>
          <a:p>
            <a:r>
              <a:rPr lang="en-US" altLang="zh-CN" sz="2400" b="1" dirty="0"/>
              <a:t>4.3</a:t>
            </a:r>
            <a:r>
              <a:rPr lang="zh-CN" altLang="en-US" sz="2400" b="1" dirty="0"/>
              <a:t> 认定交易的主要当事方</a:t>
            </a:r>
          </a:p>
        </p:txBody>
      </p:sp>
      <p:sp>
        <p:nvSpPr>
          <p:cNvPr id="31" name="矩形 30">
            <a:extLst>
              <a:ext uri="{FF2B5EF4-FFF2-40B4-BE49-F238E27FC236}">
                <a16:creationId xmlns:a16="http://schemas.microsoft.com/office/drawing/2014/main" id="{C243E4BF-B4CA-084A-9EFA-FF74EB9E9348}"/>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CH1-3</a:t>
            </a:r>
            <a:r>
              <a:rPr lang="zh-CN" altLang="en-US" dirty="0">
                <a:latin typeface="KaiTi" panose="02010609060101010101" pitchFamily="49" charset="-122"/>
                <a:ea typeface="KaiTi" panose="02010609060101010101" pitchFamily="49" charset="-122"/>
              </a:rPr>
              <a:t> 国民经济统计学的基本方法</a:t>
            </a:r>
          </a:p>
        </p:txBody>
      </p:sp>
    </p:spTree>
    <p:extLst>
      <p:ext uri="{BB962C8B-B14F-4D97-AF65-F5344CB8AC3E}">
        <p14:creationId xmlns:p14="http://schemas.microsoft.com/office/powerpoint/2010/main" val="288761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a16="http://schemas.microsoft.com/office/drawing/2014/main"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id="{CD7A0A50-A1E9-47F1-B630-0444970FB2E5}"/>
              </a:ext>
            </a:extLst>
          </p:cNvPr>
          <p:cNvSpPr/>
          <p:nvPr/>
        </p:nvSpPr>
        <p:spPr>
          <a:xfrm>
            <a:off x="803970" y="323364"/>
            <a:ext cx="1837362" cy="553998"/>
          </a:xfrm>
          <a:prstGeom prst="rect">
            <a:avLst/>
          </a:prstGeom>
        </p:spPr>
        <p:txBody>
          <a:bodyPr wrap="none">
            <a:spAutoFit/>
          </a:bodyPr>
          <a:lstStyle/>
          <a:p>
            <a:r>
              <a:rPr lang="zh-CN" altLang="en-US" sz="3000" b="1" dirty="0">
                <a:solidFill>
                  <a:schemeClr val="bg1"/>
                </a:solidFill>
              </a:rPr>
              <a:t> 学习目的</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id="{30B46A8E-EEE9-48E7-8AA2-982411C3C52C}"/>
              </a:ext>
            </a:extLst>
          </p:cNvPr>
          <p:cNvSpPr/>
          <p:nvPr/>
        </p:nvSpPr>
        <p:spPr>
          <a:xfrm>
            <a:off x="2340883" y="1569525"/>
            <a:ext cx="7882409"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了解国民经济统计学的研究内容与基本方法</a:t>
            </a:r>
            <a:endParaRPr lang="zh-CN" altLang="en-US" sz="2400" b="1" kern="1200" dirty="0">
              <a:solidFill>
                <a:schemeClr val="tx1"/>
              </a:solidFill>
            </a:endParaRPr>
          </a:p>
        </p:txBody>
      </p:sp>
      <p:sp>
        <p:nvSpPr>
          <p:cNvPr id="6" name="剪去单角的矩形 7">
            <a:extLst>
              <a:ext uri="{FF2B5EF4-FFF2-40B4-BE49-F238E27FC236}">
                <a16:creationId xmlns:a16="http://schemas.microsoft.com/office/drawing/2014/main" id="{7DDFC03B-AA42-41A2-8C4A-FFF8EC84E2E2}"/>
              </a:ext>
            </a:extLst>
          </p:cNvPr>
          <p:cNvSpPr/>
          <p:nvPr/>
        </p:nvSpPr>
        <p:spPr>
          <a:xfrm>
            <a:off x="2863555" y="3388160"/>
            <a:ext cx="7359737"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掌握国民经济的基本分类以及国民经济平衡关系的表述方式</a:t>
            </a:r>
            <a:endParaRPr lang="zh-CN" altLang="en-US" sz="2400" b="1" kern="1200" dirty="0">
              <a:solidFill>
                <a:schemeClr val="tx1"/>
              </a:solidFill>
            </a:endParaRPr>
          </a:p>
        </p:txBody>
      </p:sp>
      <p:sp>
        <p:nvSpPr>
          <p:cNvPr id="7" name="剪去单角的矩形 9">
            <a:extLst>
              <a:ext uri="{FF2B5EF4-FFF2-40B4-BE49-F238E27FC236}">
                <a16:creationId xmlns:a16="http://schemas.microsoft.com/office/drawing/2014/main" id="{591DE5E1-D4FC-41CF-8318-AB151914570B}"/>
              </a:ext>
            </a:extLst>
          </p:cNvPr>
          <p:cNvSpPr/>
          <p:nvPr/>
        </p:nvSpPr>
        <p:spPr>
          <a:xfrm>
            <a:off x="2150076" y="5067299"/>
            <a:ext cx="8073216"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defTabSz="23114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对经济统计学的学科地位和发展概况有全面的认识</a:t>
            </a:r>
            <a:endParaRPr lang="zh-CN" altLang="en-US" sz="2400" b="1" kern="1200" dirty="0">
              <a:solidFill>
                <a:schemeClr val="tx1"/>
              </a:solidFill>
            </a:endParaRPr>
          </a:p>
        </p:txBody>
      </p:sp>
      <p:grpSp>
        <p:nvGrpSpPr>
          <p:cNvPr id="8" name="组合 7">
            <a:extLst>
              <a:ext uri="{FF2B5EF4-FFF2-40B4-BE49-F238E27FC236}">
                <a16:creationId xmlns:a16="http://schemas.microsoft.com/office/drawing/2014/main" id="{2BD78A71-9F86-49A6-8DDB-5846FC586FD4}"/>
              </a:ext>
            </a:extLst>
          </p:cNvPr>
          <p:cNvGrpSpPr/>
          <p:nvPr/>
        </p:nvGrpSpPr>
        <p:grpSpPr>
          <a:xfrm>
            <a:off x="1442206" y="1293769"/>
            <a:ext cx="1451513" cy="1451513"/>
            <a:chOff x="1397321" y="2919369"/>
            <a:chExt cx="1797357" cy="1797357"/>
          </a:xfrm>
        </p:grpSpPr>
        <p:sp>
          <p:nvSpPr>
            <p:cNvPr id="9" name="椭圆 8">
              <a:extLst>
                <a:ext uri="{FF2B5EF4-FFF2-40B4-BE49-F238E27FC236}">
                  <a16:creationId xmlns:a16="http://schemas.microsoft.com/office/drawing/2014/main" id="{E26B1D77-50EA-409B-BC57-EDC591CD23BA}"/>
                </a:ext>
              </a:extLst>
            </p:cNvPr>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id="{FD24C253-D088-41D8-921E-FAD070D46DA9}"/>
                </a:ext>
              </a:extLst>
            </p:cNvPr>
            <p:cNvSpPr txBox="1"/>
            <p:nvPr/>
          </p:nvSpPr>
          <p:spPr>
            <a:xfrm>
              <a:off x="1943474" y="3475049"/>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a:solidFill>
                    <a:schemeClr val="bg1"/>
                  </a:solidFill>
                </a:rPr>
                <a:t>1</a:t>
              </a:r>
              <a:endParaRPr lang="zh-CN" altLang="en-US" sz="3000" b="1" dirty="0">
                <a:solidFill>
                  <a:schemeClr val="bg1"/>
                </a:solidFill>
              </a:endParaRPr>
            </a:p>
          </p:txBody>
        </p:sp>
      </p:grpSp>
      <p:grpSp>
        <p:nvGrpSpPr>
          <p:cNvPr id="11" name="组合 10">
            <a:extLst>
              <a:ext uri="{FF2B5EF4-FFF2-40B4-BE49-F238E27FC236}">
                <a16:creationId xmlns:a16="http://schemas.microsoft.com/office/drawing/2014/main"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a16="http://schemas.microsoft.com/office/drawing/2014/main"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id="{854F9550-F98B-42AE-9B63-73BC8FD6A408}"/>
                </a:ext>
              </a:extLst>
            </p:cNvPr>
            <p:cNvSpPr txBox="1"/>
            <p:nvPr/>
          </p:nvSpPr>
          <p:spPr>
            <a:xfrm>
              <a:off x="2466145" y="5631877"/>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2</a:t>
              </a:r>
              <a:endParaRPr lang="zh-CN" altLang="en-US" dirty="0"/>
            </a:p>
          </p:txBody>
        </p:sp>
      </p:grpSp>
      <p:grpSp>
        <p:nvGrpSpPr>
          <p:cNvPr id="14" name="组合 13">
            <a:extLst>
              <a:ext uri="{FF2B5EF4-FFF2-40B4-BE49-F238E27FC236}">
                <a16:creationId xmlns:a16="http://schemas.microsoft.com/office/drawing/2014/main"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a16="http://schemas.microsoft.com/office/drawing/2014/main"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id="{E2E7DC37-2F3F-4A2E-8E9D-9DFA6DEE5E8D}"/>
                </a:ext>
              </a:extLst>
            </p:cNvPr>
            <p:cNvSpPr txBox="1"/>
            <p:nvPr/>
          </p:nvSpPr>
          <p:spPr>
            <a:xfrm>
              <a:off x="1943474" y="7788706"/>
              <a:ext cx="522436"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en-US" altLang="zh-CN" dirty="0"/>
                <a:t>3</a:t>
              </a:r>
              <a:endParaRPr lang="zh-CN" altLang="en-US" dirty="0"/>
            </a:p>
          </p:txBody>
        </p:sp>
      </p:grpSp>
      <p:sp>
        <p:nvSpPr>
          <p:cNvPr id="2" name="灯片编号占位符 1">
            <a:extLst>
              <a:ext uri="{FF2B5EF4-FFF2-40B4-BE49-F238E27FC236}">
                <a16:creationId xmlns:a16="http://schemas.microsoft.com/office/drawing/2014/main" id="{9F40FE04-9911-41BA-819A-0C27F7A9FB56}"/>
              </a:ext>
            </a:extLst>
          </p:cNvPr>
          <p:cNvSpPr>
            <a:spLocks noGrp="1"/>
          </p:cNvSpPr>
          <p:nvPr>
            <p:ph type="sldNum" sz="quarter" idx="4"/>
          </p:nvPr>
        </p:nvSpPr>
        <p:spPr/>
        <p:txBody>
          <a:bodyPr/>
          <a:lstStyle/>
          <a:p>
            <a:fld id="{089E6A1B-787B-48C2-89E0-46ED219FD4E0}" type="slidenum">
              <a:rPr lang="zh-CN" altLang="en-US" smtClean="0"/>
              <a:pPr/>
              <a:t>2</a:t>
            </a:fld>
            <a:endParaRPr lang="zh-CN" altLang="en-US" dirty="0"/>
          </a:p>
        </p:txBody>
      </p:sp>
      <p:sp>
        <p:nvSpPr>
          <p:cNvPr id="18" name="文本框 17">
            <a:extLst>
              <a:ext uri="{FF2B5EF4-FFF2-40B4-BE49-F238E27FC236}">
                <a16:creationId xmlns:a16="http://schemas.microsoft.com/office/drawing/2014/main" id="{663CE298-E0A9-BB4E-9C03-49BE46A76A37}"/>
              </a:ext>
            </a:extLst>
          </p:cNvPr>
          <p:cNvSpPr txBox="1"/>
          <p:nvPr/>
        </p:nvSpPr>
        <p:spPr>
          <a:xfrm>
            <a:off x="5222223" y="369530"/>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27560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350747" y="1427426"/>
            <a:ext cx="3044882" cy="4038552"/>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20</a:t>
            </a:fld>
            <a:endParaRPr lang="zh-CN" altLang="en-US" dirty="0"/>
          </a:p>
        </p:txBody>
      </p:sp>
      <p:grpSp>
        <p:nvGrpSpPr>
          <p:cNvPr id="3" name="组合 2">
            <a:extLst>
              <a:ext uri="{FF2B5EF4-FFF2-40B4-BE49-F238E27FC236}">
                <a16:creationId xmlns:a16="http://schemas.microsoft.com/office/drawing/2014/main" id="{658BBE77-D801-2D4D-AE36-C0518A8BA740}"/>
              </a:ext>
            </a:extLst>
          </p:cNvPr>
          <p:cNvGrpSpPr/>
          <p:nvPr/>
        </p:nvGrpSpPr>
        <p:grpSpPr>
          <a:xfrm>
            <a:off x="3808854" y="1427426"/>
            <a:ext cx="7088558" cy="4061206"/>
            <a:chOff x="3644399" y="1798591"/>
            <a:chExt cx="7088558" cy="4061206"/>
          </a:xfrm>
        </p:grpSpPr>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第四节 国民经济的基本分类</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152983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经济活动分类</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152983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机构部门分类</a:t>
                  </a: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152983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产业部门分类</a:t>
                  </a: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152983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标准产品分类</a:t>
                  </a:r>
                </a:p>
              </p:txBody>
            </p:sp>
          </p:grpSp>
        </p:grpSp>
        <p:grpSp>
          <p:nvGrpSpPr>
            <p:cNvPr id="34" name="组合 33">
              <a:extLst>
                <a:ext uri="{FF2B5EF4-FFF2-40B4-BE49-F238E27FC236}">
                  <a16:creationId xmlns:a16="http://schemas.microsoft.com/office/drawing/2014/main" id="{0D62CB38-DE54-E04E-8085-47A936208CAB}"/>
                </a:ext>
              </a:extLst>
            </p:cNvPr>
            <p:cNvGrpSpPr/>
            <p:nvPr/>
          </p:nvGrpSpPr>
          <p:grpSpPr>
            <a:xfrm>
              <a:off x="3644399" y="5354310"/>
              <a:ext cx="6818735" cy="505487"/>
              <a:chOff x="4012013" y="2937501"/>
              <a:chExt cx="5135327" cy="505487"/>
            </a:xfrm>
          </p:grpSpPr>
          <p:sp>
            <p:nvSpPr>
              <p:cNvPr id="80" name="TextBox 4">
                <a:extLst>
                  <a:ext uri="{FF2B5EF4-FFF2-40B4-BE49-F238E27FC236}">
                    <a16:creationId xmlns:a16="http://schemas.microsoft.com/office/drawing/2014/main" id="{A6BC6D5A-FA56-9745-A737-A89EAA7ED86B}"/>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a16="http://schemas.microsoft.com/office/drawing/2014/main" id="{ED3D07AC-EEBD-974C-8694-1EA94AF4001A}"/>
                  </a:ext>
                </a:extLst>
              </p:cNvPr>
              <p:cNvGrpSpPr/>
              <p:nvPr/>
            </p:nvGrpSpPr>
            <p:grpSpPr>
              <a:xfrm>
                <a:off x="4012013" y="2937501"/>
                <a:ext cx="864096" cy="504000"/>
                <a:chOff x="2165941" y="1718222"/>
                <a:chExt cx="864096" cy="504000"/>
              </a:xfrm>
            </p:grpSpPr>
            <p:sp>
              <p:nvSpPr>
                <p:cNvPr id="83" name="五边形 9">
                  <a:extLst>
                    <a:ext uri="{FF2B5EF4-FFF2-40B4-BE49-F238E27FC236}">
                      <a16:creationId xmlns:a16="http://schemas.microsoft.com/office/drawing/2014/main" id="{A2CC795A-A5D4-4B4F-B599-A4DDEBB5A7C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84" name="TextBox 10">
                  <a:extLst>
                    <a:ext uri="{FF2B5EF4-FFF2-40B4-BE49-F238E27FC236}">
                      <a16:creationId xmlns:a16="http://schemas.microsoft.com/office/drawing/2014/main" id="{6510FE58-9377-2A41-A1FC-064210198A81}"/>
                    </a:ext>
                  </a:extLst>
                </p:cNvPr>
                <p:cNvSpPr txBox="1"/>
                <p:nvPr/>
              </p:nvSpPr>
              <p:spPr>
                <a:xfrm>
                  <a:off x="2351768" y="1739390"/>
                  <a:ext cx="370869"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五</a:t>
                  </a:r>
                </a:p>
              </p:txBody>
            </p:sp>
          </p:grpSp>
          <p:sp>
            <p:nvSpPr>
              <p:cNvPr id="82" name="TextBox 21">
                <a:extLst>
                  <a:ext uri="{FF2B5EF4-FFF2-40B4-BE49-F238E27FC236}">
                    <a16:creationId xmlns:a16="http://schemas.microsoft.com/office/drawing/2014/main" id="{BADD9CFE-BA70-2148-AE91-5ABEC263924F}"/>
                  </a:ext>
                </a:extLst>
              </p:cNvPr>
              <p:cNvSpPr txBox="1"/>
              <p:nvPr/>
            </p:nvSpPr>
            <p:spPr>
              <a:xfrm>
                <a:off x="4876109" y="2960156"/>
                <a:ext cx="222521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国民经济的其他分类</a:t>
                </a:r>
              </a:p>
            </p:txBody>
          </p:sp>
        </p:grpSp>
      </p:grpSp>
      <p:sp>
        <p:nvSpPr>
          <p:cNvPr id="39" name="文本框 38">
            <a:extLst>
              <a:ext uri="{FF2B5EF4-FFF2-40B4-BE49-F238E27FC236}">
                <a16:creationId xmlns:a16="http://schemas.microsoft.com/office/drawing/2014/main" id="{08ACA75E-ED4F-864C-BBAB-C4F095030AD6}"/>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83235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32103BC-CE66-4FE1-B3A3-6E21E4BFE2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543"/>
          <a:stretch/>
        </p:blipFill>
        <p:spPr>
          <a:xfrm>
            <a:off x="659954" y="2502647"/>
            <a:ext cx="7197984" cy="3697675"/>
          </a:xfrm>
          <a:prstGeom prst="rect">
            <a:avLst/>
          </a:prstGeom>
        </p:spPr>
      </p:pic>
      <p:sp>
        <p:nvSpPr>
          <p:cNvPr id="3" name="矩形 2">
            <a:extLst>
              <a:ext uri="{FF2B5EF4-FFF2-40B4-BE49-F238E27FC236}">
                <a16:creationId xmlns:a16="http://schemas.microsoft.com/office/drawing/2014/main" id="{CD7A0A50-A1E9-47F1-B630-0444970FB2E5}"/>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一、经济活动分类</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5">
            <a:extLst>
              <a:ext uri="{FF2B5EF4-FFF2-40B4-BE49-F238E27FC236}">
                <a16:creationId xmlns:a16="http://schemas.microsoft.com/office/drawing/2014/main" id="{87FDA447-E391-4F9E-B0E0-8967B2AF4F8C}"/>
              </a:ext>
            </a:extLst>
          </p:cNvPr>
          <p:cNvSpPr/>
          <p:nvPr/>
        </p:nvSpPr>
        <p:spPr>
          <a:xfrm>
            <a:off x="3848479" y="2453687"/>
            <a:ext cx="7675229" cy="2602489"/>
          </a:xfrm>
          <a:custGeom>
            <a:avLst/>
            <a:gdLst>
              <a:gd name="connsiteX0" fmla="*/ 0 w 9134532"/>
              <a:gd name="connsiteY0" fmla="*/ 400856 h 2405088"/>
              <a:gd name="connsiteX1" fmla="*/ 400856 w 9134532"/>
              <a:gd name="connsiteY1" fmla="*/ 0 h 2405088"/>
              <a:gd name="connsiteX2" fmla="*/ 8733676 w 9134532"/>
              <a:gd name="connsiteY2" fmla="*/ 0 h 2405088"/>
              <a:gd name="connsiteX3" fmla="*/ 9134532 w 9134532"/>
              <a:gd name="connsiteY3" fmla="*/ 400856 h 2405088"/>
              <a:gd name="connsiteX4" fmla="*/ 9134532 w 9134532"/>
              <a:gd name="connsiteY4" fmla="*/ 2004232 h 2405088"/>
              <a:gd name="connsiteX5" fmla="*/ 8733676 w 9134532"/>
              <a:gd name="connsiteY5" fmla="*/ 2405088 h 2405088"/>
              <a:gd name="connsiteX6" fmla="*/ 400856 w 9134532"/>
              <a:gd name="connsiteY6" fmla="*/ 2405088 h 2405088"/>
              <a:gd name="connsiteX7" fmla="*/ 0 w 9134532"/>
              <a:gd name="connsiteY7" fmla="*/ 2004232 h 2405088"/>
              <a:gd name="connsiteX8" fmla="*/ 0 w 9134532"/>
              <a:gd name="connsiteY8" fmla="*/ 400856 h 24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4532" h="2405088">
                <a:moveTo>
                  <a:pt x="0" y="400856"/>
                </a:moveTo>
                <a:cubicBezTo>
                  <a:pt x="0" y="179469"/>
                  <a:pt x="179469" y="0"/>
                  <a:pt x="400856" y="0"/>
                </a:cubicBezTo>
                <a:lnTo>
                  <a:pt x="8733676" y="0"/>
                </a:lnTo>
                <a:cubicBezTo>
                  <a:pt x="8955063" y="0"/>
                  <a:pt x="9134532" y="179469"/>
                  <a:pt x="9134532" y="400856"/>
                </a:cubicBezTo>
                <a:lnTo>
                  <a:pt x="9134532" y="2004232"/>
                </a:lnTo>
                <a:cubicBezTo>
                  <a:pt x="9134532" y="2225619"/>
                  <a:pt x="8955063" y="2405088"/>
                  <a:pt x="8733676" y="2405088"/>
                </a:cubicBezTo>
                <a:lnTo>
                  <a:pt x="400856" y="2405088"/>
                </a:lnTo>
                <a:cubicBezTo>
                  <a:pt x="179469" y="2405088"/>
                  <a:pt x="0" y="2225619"/>
                  <a:pt x="0" y="2004232"/>
                </a:cubicBezTo>
                <a:lnTo>
                  <a:pt x="0" y="400856"/>
                </a:lnTo>
                <a:close/>
              </a:path>
            </a:pathLst>
          </a:custGeom>
          <a:solidFill>
            <a:srgbClr val="5DB6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755" tIns="117407" rIns="429755" bIns="117407" numCol="1" spcCol="1270" anchor="ctr" anchorCtr="0">
            <a:noAutofit/>
          </a:bodyPr>
          <a:lstStyle/>
          <a:p>
            <a:pPr lvl="0" algn="just" defTabSz="1244600">
              <a:lnSpc>
                <a:spcPct val="150000"/>
              </a:lnSpc>
              <a:spcBef>
                <a:spcPct val="0"/>
              </a:spcBef>
              <a:spcAft>
                <a:spcPts val="0"/>
              </a:spcAft>
            </a:pPr>
            <a:r>
              <a:rPr lang="zh-CN" altLang="en-US" sz="2600" b="1" dirty="0">
                <a:solidFill>
                  <a:srgbClr val="C00000"/>
                </a:solidFill>
                <a:latin typeface="微软雅黑" panose="020B0503020204020204" pitchFamily="34" charset="-122"/>
                <a:ea typeface="微软雅黑" panose="020B0503020204020204" pitchFamily="34" charset="-122"/>
              </a:rPr>
              <a:t>经济流量</a:t>
            </a:r>
            <a:endParaRPr lang="en-US" altLang="zh-CN" sz="2600" b="1" dirty="0">
              <a:solidFill>
                <a:srgbClr val="C00000"/>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）交易：按机构单位间的相互协议而进行的经济活动</a:t>
            </a:r>
            <a:endParaRPr lang="en-US" altLang="zh-CN" sz="2400" b="1" dirty="0">
              <a:solidFill>
                <a:schemeClr val="bg1"/>
              </a:solidFill>
              <a:latin typeface="微软雅黑" panose="020B0503020204020204" pitchFamily="34" charset="-122"/>
              <a:ea typeface="微软雅黑" panose="020B0503020204020204" pitchFamily="34" charset="-122"/>
            </a:endParaRPr>
          </a:p>
          <a:p>
            <a:pPr lvl="0" algn="just" defTabSz="1244600">
              <a:lnSpc>
                <a:spcPct val="150000"/>
              </a:lnSpc>
              <a:spcBef>
                <a:spcPct val="0"/>
              </a:spcBef>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）其他经济流量：物量变化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持有收益</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对角圆角矩形 10">
            <a:extLst>
              <a:ext uri="{FF2B5EF4-FFF2-40B4-BE49-F238E27FC236}">
                <a16:creationId xmlns:a16="http://schemas.microsoft.com/office/drawing/2014/main" id="{812D5D41-5182-471C-8BE6-63DA8CC4F936}"/>
              </a:ext>
            </a:extLst>
          </p:cNvPr>
          <p:cNvSpPr/>
          <p:nvPr/>
        </p:nvSpPr>
        <p:spPr>
          <a:xfrm>
            <a:off x="515938" y="1425274"/>
            <a:ext cx="6287198"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经济流量</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期内流量变化</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期末存量</a:t>
            </a:r>
          </a:p>
        </p:txBody>
      </p:sp>
      <p:grpSp>
        <p:nvGrpSpPr>
          <p:cNvPr id="7" name="组合 6">
            <a:extLst>
              <a:ext uri="{FF2B5EF4-FFF2-40B4-BE49-F238E27FC236}">
                <a16:creationId xmlns:a16="http://schemas.microsoft.com/office/drawing/2014/main" id="{637CD681-290F-412A-854B-58CDDDA07FDF}"/>
              </a:ext>
            </a:extLst>
          </p:cNvPr>
          <p:cNvGrpSpPr/>
          <p:nvPr/>
        </p:nvGrpSpPr>
        <p:grpSpPr>
          <a:xfrm>
            <a:off x="7700693" y="1571651"/>
            <a:ext cx="4011882" cy="425300"/>
            <a:chOff x="7814993" y="1438089"/>
            <a:chExt cx="4011882" cy="425300"/>
          </a:xfrm>
        </p:grpSpPr>
        <p:sp>
          <p:nvSpPr>
            <p:cNvPr id="10" name="箭头: V 形 9">
              <a:extLst>
                <a:ext uri="{FF2B5EF4-FFF2-40B4-BE49-F238E27FC236}">
                  <a16:creationId xmlns:a16="http://schemas.microsoft.com/office/drawing/2014/main" id="{30E62189-AA66-4342-A1F9-0AB5DAF2A459}"/>
                </a:ext>
              </a:extLst>
            </p:cNvPr>
            <p:cNvSpPr/>
            <p:nvPr/>
          </p:nvSpPr>
          <p:spPr>
            <a:xfrm>
              <a:off x="8149791"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2" name="直接连接符 11">
              <a:extLst>
                <a:ext uri="{FF2B5EF4-FFF2-40B4-BE49-F238E27FC236}">
                  <a16:creationId xmlns:a16="http://schemas.microsoft.com/office/drawing/2014/main" id="{3140D4C0-B1CB-4C1A-87DB-F099B1A8EA8D}"/>
                </a:ext>
              </a:extLst>
            </p:cNvPr>
            <p:cNvCxnSpPr>
              <a:cxnSpLocks/>
            </p:cNvCxnSpPr>
            <p:nvPr/>
          </p:nvCxnSpPr>
          <p:spPr>
            <a:xfrm>
              <a:off x="8819388" y="1619061"/>
              <a:ext cx="3007487" cy="0"/>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箭头: V 形 12">
              <a:extLst>
                <a:ext uri="{FF2B5EF4-FFF2-40B4-BE49-F238E27FC236}">
                  <a16:creationId xmlns:a16="http://schemas.microsoft.com/office/drawing/2014/main" id="{9542969C-D239-415E-94F7-D33F890274E4}"/>
                </a:ext>
              </a:extLst>
            </p:cNvPr>
            <p:cNvSpPr/>
            <p:nvPr/>
          </p:nvSpPr>
          <p:spPr>
            <a:xfrm>
              <a:off x="781499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 name="灯片编号占位符 1">
            <a:extLst>
              <a:ext uri="{FF2B5EF4-FFF2-40B4-BE49-F238E27FC236}">
                <a16:creationId xmlns:a16="http://schemas.microsoft.com/office/drawing/2014/main" id="{3B1737CC-E0EC-4348-B80B-F94E424033E5}"/>
              </a:ext>
            </a:extLst>
          </p:cNvPr>
          <p:cNvSpPr>
            <a:spLocks noGrp="1"/>
          </p:cNvSpPr>
          <p:nvPr>
            <p:ph type="sldNum" sz="quarter" idx="4"/>
          </p:nvPr>
        </p:nvSpPr>
        <p:spPr/>
        <p:txBody>
          <a:bodyPr/>
          <a:lstStyle/>
          <a:p>
            <a:fld id="{089E6A1B-787B-48C2-89E0-46ED219FD4E0}" type="slidenum">
              <a:rPr lang="zh-CN" altLang="en-US" smtClean="0"/>
              <a:pPr/>
              <a:t>21</a:t>
            </a:fld>
            <a:endParaRPr lang="zh-CN" altLang="en-US" dirty="0"/>
          </a:p>
        </p:txBody>
      </p:sp>
      <p:sp>
        <p:nvSpPr>
          <p:cNvPr id="14" name="矩形 13">
            <a:extLst>
              <a:ext uri="{FF2B5EF4-FFF2-40B4-BE49-F238E27FC236}">
                <a16:creationId xmlns:a16="http://schemas.microsoft.com/office/drawing/2014/main" id="{90F60F20-8392-EB43-B898-7C0C35DE2AB0}"/>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1857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262432" cy="553998"/>
          </a:xfrm>
          <a:prstGeom prst="rect">
            <a:avLst/>
          </a:prstGeom>
        </p:spPr>
        <p:txBody>
          <a:bodyPr wrap="none">
            <a:spAutoFit/>
          </a:bodyPr>
          <a:lstStyle/>
          <a:p>
            <a:r>
              <a:rPr lang="zh-CN" altLang="en-US" sz="3000" b="1" dirty="0">
                <a:solidFill>
                  <a:schemeClr val="bg1"/>
                </a:solidFill>
              </a:rPr>
              <a:t>二、机构部门分类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33D2CA-58AB-41A5-A6D9-21B90B9C7975}"/>
              </a:ext>
            </a:extLst>
          </p:cNvPr>
          <p:cNvGrpSpPr/>
          <p:nvPr/>
        </p:nvGrpSpPr>
        <p:grpSpPr>
          <a:xfrm>
            <a:off x="292247" y="4080974"/>
            <a:ext cx="2246924" cy="1471786"/>
            <a:chOff x="393017" y="2532303"/>
            <a:chExt cx="2246924" cy="1471786"/>
          </a:xfrm>
        </p:grpSpPr>
        <p:sp>
          <p:nvSpPr>
            <p:cNvPr id="23" name="矩形 22">
              <a:extLst>
                <a:ext uri="{FF2B5EF4-FFF2-40B4-BE49-F238E27FC236}">
                  <a16:creationId xmlns:a16="http://schemas.microsoft.com/office/drawing/2014/main" id="{0FD01E87-6E04-4726-80F6-3EBD4EA4385D}"/>
                </a:ext>
              </a:extLst>
            </p:cNvPr>
            <p:cNvSpPr/>
            <p:nvPr/>
          </p:nvSpPr>
          <p:spPr>
            <a:xfrm>
              <a:off x="393017"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5" name="Shape 1058">
              <a:extLst>
                <a:ext uri="{FF2B5EF4-FFF2-40B4-BE49-F238E27FC236}">
                  <a16:creationId xmlns:a16="http://schemas.microsoft.com/office/drawing/2014/main" id="{6BD20526-36D7-4FFD-A5ED-3342A83524AE}"/>
                </a:ext>
              </a:extLst>
            </p:cNvPr>
            <p:cNvSpPr/>
            <p:nvPr/>
          </p:nvSpPr>
          <p:spPr>
            <a:xfrm>
              <a:off x="1127646" y="3221622"/>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EC6D3"/>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26" name="Group 1069">
              <a:extLst>
                <a:ext uri="{FF2B5EF4-FFF2-40B4-BE49-F238E27FC236}">
                  <a16:creationId xmlns:a16="http://schemas.microsoft.com/office/drawing/2014/main" id="{7E108597-2363-4AC3-B0BA-4A6C5FBC147F}"/>
                </a:ext>
              </a:extLst>
            </p:cNvPr>
            <p:cNvGrpSpPr/>
            <p:nvPr/>
          </p:nvGrpSpPr>
          <p:grpSpPr>
            <a:xfrm>
              <a:off x="1351637" y="3437692"/>
              <a:ext cx="334482" cy="345572"/>
              <a:chOff x="0" y="-716237"/>
              <a:chExt cx="568988" cy="587853"/>
            </a:xfrm>
          </p:grpSpPr>
          <p:sp>
            <p:nvSpPr>
              <p:cNvPr id="29" name="Shape 1067">
                <a:extLst>
                  <a:ext uri="{FF2B5EF4-FFF2-40B4-BE49-F238E27FC236}">
                    <a16:creationId xmlns:a16="http://schemas.microsoft.com/office/drawing/2014/main" id="{1A0D304E-1CF9-4B1E-B8F3-25F8840A2E2B}"/>
                  </a:ext>
                </a:extLst>
              </p:cNvPr>
              <p:cNvSpPr/>
              <p:nvPr/>
            </p:nvSpPr>
            <p:spPr>
              <a:xfrm>
                <a:off x="324892" y="-716237"/>
                <a:ext cx="244096" cy="244096"/>
              </a:xfrm>
              <a:custGeom>
                <a:avLst/>
                <a:gdLst/>
                <a:ahLst/>
                <a:cxnLst>
                  <a:cxn ang="0">
                    <a:pos x="wd2" y="hd2"/>
                  </a:cxn>
                  <a:cxn ang="5400000">
                    <a:pos x="wd2" y="hd2"/>
                  </a:cxn>
                  <a:cxn ang="10800000">
                    <a:pos x="wd2" y="hd2"/>
                  </a:cxn>
                  <a:cxn ang="16200000">
                    <a:pos x="wd2" y="hd2"/>
                  </a:cxn>
                </a:cxnLst>
                <a:rect l="0" t="0" r="r" b="b"/>
                <a:pathLst>
                  <a:path w="21600" h="21600" extrusionOk="0">
                    <a:moveTo>
                      <a:pt x="3811" y="0"/>
                    </a:moveTo>
                    <a:lnTo>
                      <a:pt x="0" y="3811"/>
                    </a:lnTo>
                    <a:lnTo>
                      <a:pt x="1269" y="5083"/>
                    </a:lnTo>
                    <a:lnTo>
                      <a:pt x="16515" y="20328"/>
                    </a:lnTo>
                    <a:lnTo>
                      <a:pt x="17695" y="21512"/>
                    </a:lnTo>
                    <a:lnTo>
                      <a:pt x="17787" y="21600"/>
                    </a:lnTo>
                    <a:lnTo>
                      <a:pt x="21600" y="17787"/>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0" name="Shape 1068">
                <a:extLst>
                  <a:ext uri="{FF2B5EF4-FFF2-40B4-BE49-F238E27FC236}">
                    <a16:creationId xmlns:a16="http://schemas.microsoft.com/office/drawing/2014/main" id="{CE1A726B-A3AF-4C95-ADA1-A371CE07232D}"/>
                  </a:ext>
                </a:extLst>
              </p:cNvPr>
              <p:cNvSpPr/>
              <p:nvPr/>
            </p:nvSpPr>
            <p:spPr>
              <a:xfrm>
                <a:off x="0" y="-635015"/>
                <a:ext cx="506638" cy="506631"/>
              </a:xfrm>
              <a:custGeom>
                <a:avLst/>
                <a:gdLst/>
                <a:ahLst/>
                <a:cxnLst>
                  <a:cxn ang="0">
                    <a:pos x="wd2" y="hd2"/>
                  </a:cxn>
                  <a:cxn ang="5400000">
                    <a:pos x="wd2" y="hd2"/>
                  </a:cxn>
                  <a:cxn ang="10800000">
                    <a:pos x="wd2" y="hd2"/>
                  </a:cxn>
                  <a:cxn ang="16200000">
                    <a:pos x="wd2" y="hd2"/>
                  </a:cxn>
                </a:cxnLst>
                <a:rect l="0" t="0" r="r" b="b"/>
                <a:pathLst>
                  <a:path w="21105" h="21600" extrusionOk="0">
                    <a:moveTo>
                      <a:pt x="21105" y="7346"/>
                    </a:moveTo>
                    <a:lnTo>
                      <a:pt x="19909" y="6122"/>
                    </a:lnTo>
                    <a:lnTo>
                      <a:pt x="18713" y="7346"/>
                    </a:lnTo>
                    <a:lnTo>
                      <a:pt x="17039" y="9059"/>
                    </a:lnTo>
                    <a:lnTo>
                      <a:pt x="7471" y="9060"/>
                    </a:lnTo>
                    <a:lnTo>
                      <a:pt x="13930" y="2447"/>
                    </a:lnTo>
                    <a:lnTo>
                      <a:pt x="15124" y="1224"/>
                    </a:lnTo>
                    <a:lnTo>
                      <a:pt x="13928" y="0"/>
                    </a:lnTo>
                    <a:lnTo>
                      <a:pt x="1486" y="12735"/>
                    </a:lnTo>
                    <a:cubicBezTo>
                      <a:pt x="-495" y="14762"/>
                      <a:pt x="-495" y="18052"/>
                      <a:pt x="1487" y="20078"/>
                    </a:cubicBezTo>
                    <a:cubicBezTo>
                      <a:pt x="2477" y="21092"/>
                      <a:pt x="3778" y="21600"/>
                      <a:pt x="5076" y="21600"/>
                    </a:cubicBezTo>
                    <a:cubicBezTo>
                      <a:pt x="6374" y="21600"/>
                      <a:pt x="7673" y="21093"/>
                      <a:pt x="8664" y="20079"/>
                    </a:cubicBezTo>
                    <a:lnTo>
                      <a:pt x="21105" y="7346"/>
                    </a:lnTo>
                    <a:close/>
                    <a:moveTo>
                      <a:pt x="7180" y="12521"/>
                    </a:moveTo>
                    <a:cubicBezTo>
                      <a:pt x="7647" y="12521"/>
                      <a:pt x="8025" y="12909"/>
                      <a:pt x="8025" y="13386"/>
                    </a:cubicBezTo>
                    <a:cubicBezTo>
                      <a:pt x="8025" y="13865"/>
                      <a:pt x="7646" y="14253"/>
                      <a:pt x="7180" y="14253"/>
                    </a:cubicBezTo>
                    <a:cubicBezTo>
                      <a:pt x="6713" y="14252"/>
                      <a:pt x="6334" y="13865"/>
                      <a:pt x="6334" y="13386"/>
                    </a:cubicBezTo>
                    <a:cubicBezTo>
                      <a:pt x="6334" y="12909"/>
                      <a:pt x="6713" y="12521"/>
                      <a:pt x="7180" y="12521"/>
                    </a:cubicBezTo>
                    <a:moveTo>
                      <a:pt x="5065" y="17715"/>
                    </a:moveTo>
                    <a:cubicBezTo>
                      <a:pt x="4363" y="17715"/>
                      <a:pt x="3794" y="17134"/>
                      <a:pt x="3794" y="16419"/>
                    </a:cubicBezTo>
                    <a:cubicBezTo>
                      <a:pt x="3794" y="15700"/>
                      <a:pt x="4363" y="15117"/>
                      <a:pt x="5065" y="15117"/>
                    </a:cubicBezTo>
                    <a:cubicBezTo>
                      <a:pt x="5765" y="15117"/>
                      <a:pt x="6334" y="15700"/>
                      <a:pt x="6334" y="16419"/>
                    </a:cubicBezTo>
                    <a:cubicBezTo>
                      <a:pt x="6334" y="17134"/>
                      <a:pt x="5765" y="17715"/>
                      <a:pt x="5065" y="17715"/>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28" name="文本框 27">
              <a:extLst>
                <a:ext uri="{FF2B5EF4-FFF2-40B4-BE49-F238E27FC236}">
                  <a16:creationId xmlns:a16="http://schemas.microsoft.com/office/drawing/2014/main" id="{AA192B90-2179-4D6A-8F2A-2E7537CA0E80}"/>
                </a:ext>
              </a:extLst>
            </p:cNvPr>
            <p:cNvSpPr txBox="1"/>
            <p:nvPr/>
          </p:nvSpPr>
          <p:spPr>
            <a:xfrm>
              <a:off x="393017" y="2611651"/>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非金融公司</a:t>
              </a:r>
            </a:p>
          </p:txBody>
        </p:sp>
      </p:grpSp>
      <p:grpSp>
        <p:nvGrpSpPr>
          <p:cNvPr id="31" name="组合 30">
            <a:extLst>
              <a:ext uri="{FF2B5EF4-FFF2-40B4-BE49-F238E27FC236}">
                <a16:creationId xmlns:a16="http://schemas.microsoft.com/office/drawing/2014/main" id="{839BD7AC-EDCD-4A84-A876-1C27383FAD60}"/>
              </a:ext>
            </a:extLst>
          </p:cNvPr>
          <p:cNvGrpSpPr/>
          <p:nvPr/>
        </p:nvGrpSpPr>
        <p:grpSpPr>
          <a:xfrm>
            <a:off x="4975750" y="4080974"/>
            <a:ext cx="2246924" cy="1471786"/>
            <a:chOff x="2816609" y="2532303"/>
            <a:chExt cx="2246924" cy="1471786"/>
          </a:xfrm>
        </p:grpSpPr>
        <p:sp>
          <p:nvSpPr>
            <p:cNvPr id="32" name="矩形 31">
              <a:extLst>
                <a:ext uri="{FF2B5EF4-FFF2-40B4-BE49-F238E27FC236}">
                  <a16:creationId xmlns:a16="http://schemas.microsoft.com/office/drawing/2014/main" id="{B563F644-28F8-4739-B605-F98273634C85}"/>
                </a:ext>
              </a:extLst>
            </p:cNvPr>
            <p:cNvSpPr/>
            <p:nvPr/>
          </p:nvSpPr>
          <p:spPr>
            <a:xfrm>
              <a:off x="2816609"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4" name="Shape 1060">
              <a:extLst>
                <a:ext uri="{FF2B5EF4-FFF2-40B4-BE49-F238E27FC236}">
                  <a16:creationId xmlns:a16="http://schemas.microsoft.com/office/drawing/2014/main" id="{919EBB0D-78EE-41BD-83A1-C9A6A5C23C03}"/>
                </a:ext>
              </a:extLst>
            </p:cNvPr>
            <p:cNvSpPr/>
            <p:nvPr/>
          </p:nvSpPr>
          <p:spPr>
            <a:xfrm>
              <a:off x="3555917" y="3221622"/>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40"/>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grpSp>
          <p:nvGrpSpPr>
            <p:cNvPr id="35" name="Group 1073">
              <a:extLst>
                <a:ext uri="{FF2B5EF4-FFF2-40B4-BE49-F238E27FC236}">
                  <a16:creationId xmlns:a16="http://schemas.microsoft.com/office/drawing/2014/main" id="{DFA3B0D6-1C00-4F24-B859-BE8BEDDF2BEC}"/>
                </a:ext>
              </a:extLst>
            </p:cNvPr>
            <p:cNvGrpSpPr/>
            <p:nvPr/>
          </p:nvGrpSpPr>
          <p:grpSpPr>
            <a:xfrm>
              <a:off x="3779908" y="3445616"/>
              <a:ext cx="334483" cy="334483"/>
              <a:chOff x="24407" y="-724703"/>
              <a:chExt cx="568988" cy="568988"/>
            </a:xfrm>
          </p:grpSpPr>
          <p:sp>
            <p:nvSpPr>
              <p:cNvPr id="38" name="Shape 1070">
                <a:extLst>
                  <a:ext uri="{FF2B5EF4-FFF2-40B4-BE49-F238E27FC236}">
                    <a16:creationId xmlns:a16="http://schemas.microsoft.com/office/drawing/2014/main" id="{6996603C-FC9D-4867-931E-C27C5A7FFF9E}"/>
                  </a:ext>
                </a:extLst>
              </p:cNvPr>
              <p:cNvSpPr/>
              <p:nvPr/>
            </p:nvSpPr>
            <p:spPr>
              <a:xfrm>
                <a:off x="430826" y="-724703"/>
                <a:ext cx="155912" cy="276913"/>
              </a:xfrm>
              <a:custGeom>
                <a:avLst/>
                <a:gdLst/>
                <a:ahLst/>
                <a:cxnLst>
                  <a:cxn ang="0">
                    <a:pos x="wd2" y="hd2"/>
                  </a:cxn>
                  <a:cxn ang="5400000">
                    <a:pos x="wd2" y="hd2"/>
                  </a:cxn>
                  <a:cxn ang="10800000">
                    <a:pos x="wd2" y="hd2"/>
                  </a:cxn>
                  <a:cxn ang="16200000">
                    <a:pos x="wd2" y="hd2"/>
                  </a:cxn>
                </a:cxnLst>
                <a:rect l="0" t="0" r="r" b="b"/>
                <a:pathLst>
                  <a:path w="20332" h="21600" extrusionOk="0">
                    <a:moveTo>
                      <a:pt x="12835" y="21583"/>
                    </a:moveTo>
                    <a:cubicBezTo>
                      <a:pt x="13166" y="21594"/>
                      <a:pt x="13471" y="21600"/>
                      <a:pt x="13747" y="21600"/>
                    </a:cubicBezTo>
                    <a:cubicBezTo>
                      <a:pt x="13932" y="21600"/>
                      <a:pt x="14089" y="21594"/>
                      <a:pt x="14245" y="21587"/>
                    </a:cubicBezTo>
                    <a:cubicBezTo>
                      <a:pt x="14489" y="21573"/>
                      <a:pt x="14735" y="21570"/>
                      <a:pt x="14968" y="21532"/>
                    </a:cubicBezTo>
                    <a:cubicBezTo>
                      <a:pt x="18368" y="20987"/>
                      <a:pt x="20313" y="18244"/>
                      <a:pt x="20332" y="14660"/>
                    </a:cubicBezTo>
                    <a:cubicBezTo>
                      <a:pt x="20340" y="13031"/>
                      <a:pt x="19950" y="11229"/>
                      <a:pt x="19124" y="9379"/>
                    </a:cubicBezTo>
                    <a:cubicBezTo>
                      <a:pt x="16694" y="3948"/>
                      <a:pt x="11309" y="0"/>
                      <a:pt x="6613" y="0"/>
                    </a:cubicBezTo>
                    <a:cubicBezTo>
                      <a:pt x="6192" y="0"/>
                      <a:pt x="5776" y="32"/>
                      <a:pt x="5368" y="97"/>
                    </a:cubicBezTo>
                    <a:cubicBezTo>
                      <a:pt x="5344" y="101"/>
                      <a:pt x="5309" y="111"/>
                      <a:pt x="5285" y="116"/>
                    </a:cubicBezTo>
                    <a:cubicBezTo>
                      <a:pt x="5071" y="151"/>
                      <a:pt x="4864" y="203"/>
                      <a:pt x="4660" y="257"/>
                    </a:cubicBezTo>
                    <a:cubicBezTo>
                      <a:pt x="4575" y="279"/>
                      <a:pt x="4483" y="306"/>
                      <a:pt x="4384" y="331"/>
                    </a:cubicBezTo>
                    <a:cubicBezTo>
                      <a:pt x="182" y="1650"/>
                      <a:pt x="-1260" y="6741"/>
                      <a:pt x="1207" y="12250"/>
                    </a:cubicBezTo>
                    <a:cubicBezTo>
                      <a:pt x="3491" y="17341"/>
                      <a:pt x="8365" y="21128"/>
                      <a:pt x="12835" y="21583"/>
                    </a:cubicBezTo>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39" name="Shape 1071">
                <a:extLst>
                  <a:ext uri="{FF2B5EF4-FFF2-40B4-BE49-F238E27FC236}">
                    <a16:creationId xmlns:a16="http://schemas.microsoft.com/office/drawing/2014/main" id="{9020367F-170C-4075-963E-70DB7B9083A4}"/>
                  </a:ext>
                </a:extLst>
              </p:cNvPr>
              <p:cNvSpPr/>
              <p:nvPr/>
            </p:nvSpPr>
            <p:spPr>
              <a:xfrm>
                <a:off x="410505" y="-338605"/>
                <a:ext cx="182890" cy="182890"/>
              </a:xfrm>
              <a:prstGeom prst="rect">
                <a:avLst/>
              </a:pr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0" name="Shape 1072">
                <a:extLst>
                  <a:ext uri="{FF2B5EF4-FFF2-40B4-BE49-F238E27FC236}">
                    <a16:creationId xmlns:a16="http://schemas.microsoft.com/office/drawing/2014/main" id="{E634EC88-0C6B-4BDA-AAA8-4B3F084719D4}"/>
                  </a:ext>
                </a:extLst>
              </p:cNvPr>
              <p:cNvSpPr/>
              <p:nvPr/>
            </p:nvSpPr>
            <p:spPr>
              <a:xfrm>
                <a:off x="24407" y="-704383"/>
                <a:ext cx="460717" cy="538506"/>
              </a:xfrm>
              <a:custGeom>
                <a:avLst/>
                <a:gdLst/>
                <a:ahLst/>
                <a:cxnLst>
                  <a:cxn ang="0">
                    <a:pos x="wd2" y="hd2"/>
                  </a:cxn>
                  <a:cxn ang="5400000">
                    <a:pos x="wd2" y="hd2"/>
                  </a:cxn>
                  <a:cxn ang="10800000">
                    <a:pos x="wd2" y="hd2"/>
                  </a:cxn>
                  <a:cxn ang="16200000">
                    <a:pos x="wd2" y="hd2"/>
                  </a:cxn>
                </a:cxnLst>
                <a:rect l="0" t="0" r="r" b="b"/>
                <a:pathLst>
                  <a:path w="21600" h="21600" extrusionOk="0">
                    <a:moveTo>
                      <a:pt x="13337" y="12634"/>
                    </a:moveTo>
                    <a:cubicBezTo>
                      <a:pt x="13337" y="10841"/>
                      <a:pt x="11628" y="10189"/>
                      <a:pt x="10479" y="10189"/>
                    </a:cubicBezTo>
                    <a:lnTo>
                      <a:pt x="5471" y="10189"/>
                    </a:lnTo>
                    <a:cubicBezTo>
                      <a:pt x="4703" y="10189"/>
                      <a:pt x="4529" y="9740"/>
                      <a:pt x="4518" y="9374"/>
                    </a:cubicBezTo>
                    <a:cubicBezTo>
                      <a:pt x="4518" y="8612"/>
                      <a:pt x="5234" y="8476"/>
                      <a:pt x="5471" y="8455"/>
                    </a:cubicBezTo>
                    <a:lnTo>
                      <a:pt x="21600" y="9612"/>
                    </a:lnTo>
                    <a:cubicBezTo>
                      <a:pt x="20446" y="8654"/>
                      <a:pt x="19457" y="7134"/>
                      <a:pt x="18879" y="5288"/>
                    </a:cubicBezTo>
                    <a:cubicBezTo>
                      <a:pt x="18238" y="3241"/>
                      <a:pt x="18267" y="1350"/>
                      <a:pt x="18848" y="0"/>
                    </a:cubicBezTo>
                    <a:cubicBezTo>
                      <a:pt x="18706" y="90"/>
                      <a:pt x="6394" y="5550"/>
                      <a:pt x="6243" y="5618"/>
                    </a:cubicBezTo>
                    <a:cubicBezTo>
                      <a:pt x="3542" y="6851"/>
                      <a:pt x="2613" y="7616"/>
                      <a:pt x="2613" y="9374"/>
                    </a:cubicBezTo>
                    <a:cubicBezTo>
                      <a:pt x="2613" y="10357"/>
                      <a:pt x="3375" y="11819"/>
                      <a:pt x="5471" y="11819"/>
                    </a:cubicBezTo>
                    <a:lnTo>
                      <a:pt x="10468" y="11819"/>
                    </a:lnTo>
                    <a:cubicBezTo>
                      <a:pt x="10909" y="11829"/>
                      <a:pt x="11433" y="11978"/>
                      <a:pt x="11433" y="12634"/>
                    </a:cubicBezTo>
                    <a:lnTo>
                      <a:pt x="11433" y="14264"/>
                    </a:lnTo>
                    <a:lnTo>
                      <a:pt x="0" y="14264"/>
                    </a:lnTo>
                    <a:lnTo>
                      <a:pt x="0" y="21600"/>
                    </a:lnTo>
                    <a:lnTo>
                      <a:pt x="17149" y="21600"/>
                    </a:lnTo>
                    <a:lnTo>
                      <a:pt x="17149" y="14264"/>
                    </a:lnTo>
                    <a:lnTo>
                      <a:pt x="13338" y="14264"/>
                    </a:lnTo>
                    <a:lnTo>
                      <a:pt x="13338" y="12634"/>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grpSp>
        <p:sp>
          <p:nvSpPr>
            <p:cNvPr id="37" name="文本框 36">
              <a:extLst>
                <a:ext uri="{FF2B5EF4-FFF2-40B4-BE49-F238E27FC236}">
                  <a16:creationId xmlns:a16="http://schemas.microsoft.com/office/drawing/2014/main" id="{1153BED7-D24F-4816-9C44-0EFFCB82EF8E}"/>
                </a:ext>
              </a:extLst>
            </p:cNvPr>
            <p:cNvSpPr txBox="1"/>
            <p:nvPr/>
          </p:nvSpPr>
          <p:spPr>
            <a:xfrm>
              <a:off x="2817032" y="2611651"/>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一般政府</a:t>
              </a:r>
            </a:p>
          </p:txBody>
        </p:sp>
      </p:grpSp>
      <p:grpSp>
        <p:nvGrpSpPr>
          <p:cNvPr id="41" name="组合 5">
            <a:extLst>
              <a:ext uri="{FF2B5EF4-FFF2-40B4-BE49-F238E27FC236}">
                <a16:creationId xmlns:a16="http://schemas.microsoft.com/office/drawing/2014/main" id="{04089D93-0DFE-41E1-837E-1EB429C07DAD}"/>
              </a:ext>
            </a:extLst>
          </p:cNvPr>
          <p:cNvGrpSpPr/>
          <p:nvPr/>
        </p:nvGrpSpPr>
        <p:grpSpPr>
          <a:xfrm>
            <a:off x="9643163" y="4080974"/>
            <a:ext cx="2246924" cy="1462515"/>
            <a:chOff x="5240200" y="2535393"/>
            <a:chExt cx="2246924" cy="1462515"/>
          </a:xfrm>
        </p:grpSpPr>
        <p:sp>
          <p:nvSpPr>
            <p:cNvPr id="42" name="矩形 41">
              <a:extLst>
                <a:ext uri="{FF2B5EF4-FFF2-40B4-BE49-F238E27FC236}">
                  <a16:creationId xmlns:a16="http://schemas.microsoft.com/office/drawing/2014/main" id="{8EE21FD5-16DD-448A-9AB7-293EE1436FD5}"/>
                </a:ext>
              </a:extLst>
            </p:cNvPr>
            <p:cNvSpPr/>
            <p:nvPr/>
          </p:nvSpPr>
          <p:spPr>
            <a:xfrm>
              <a:off x="5240200" y="2535393"/>
              <a:ext cx="2246924" cy="650471"/>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 name="Shape 1062">
              <a:extLst>
                <a:ext uri="{FF2B5EF4-FFF2-40B4-BE49-F238E27FC236}">
                  <a16:creationId xmlns:a16="http://schemas.microsoft.com/office/drawing/2014/main" id="{AAF9A8A3-DBA6-482E-B95F-1A5E10150983}"/>
                </a:ext>
              </a:extLst>
            </p:cNvPr>
            <p:cNvSpPr/>
            <p:nvPr/>
          </p:nvSpPr>
          <p:spPr>
            <a:xfrm>
              <a:off x="5973625" y="3215441"/>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36CAF"/>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45" name="Shape 1074">
              <a:extLst>
                <a:ext uri="{FF2B5EF4-FFF2-40B4-BE49-F238E27FC236}">
                  <a16:creationId xmlns:a16="http://schemas.microsoft.com/office/drawing/2014/main" id="{85771894-C3BD-4FC3-A20D-88E2AE342E04}"/>
                </a:ext>
              </a:extLst>
            </p:cNvPr>
            <p:cNvSpPr/>
            <p:nvPr/>
          </p:nvSpPr>
          <p:spPr>
            <a:xfrm>
              <a:off x="6198526" y="3427205"/>
              <a:ext cx="334483" cy="334482"/>
            </a:xfrm>
            <a:custGeom>
              <a:avLst/>
              <a:gdLst/>
              <a:ahLst/>
              <a:cxnLst>
                <a:cxn ang="0">
                  <a:pos x="wd2" y="hd2"/>
                </a:cxn>
                <a:cxn ang="5400000">
                  <a:pos x="wd2" y="hd2"/>
                </a:cxn>
                <a:cxn ang="10800000">
                  <a:pos x="wd2" y="hd2"/>
                </a:cxn>
                <a:cxn ang="16200000">
                  <a:pos x="wd2" y="hd2"/>
                </a:cxn>
              </a:cxnLst>
              <a:rect l="0" t="0" r="r" b="b"/>
              <a:pathLst>
                <a:path w="20991" h="21369" extrusionOk="0">
                  <a:moveTo>
                    <a:pt x="19273" y="5193"/>
                  </a:moveTo>
                  <a:lnTo>
                    <a:pt x="15891" y="1750"/>
                  </a:lnTo>
                  <a:lnTo>
                    <a:pt x="11125" y="6601"/>
                  </a:lnTo>
                  <a:lnTo>
                    <a:pt x="14508" y="10044"/>
                  </a:lnTo>
                  <a:lnTo>
                    <a:pt x="19273" y="5193"/>
                  </a:lnTo>
                  <a:close/>
                  <a:moveTo>
                    <a:pt x="20291" y="713"/>
                  </a:moveTo>
                  <a:cubicBezTo>
                    <a:pt x="19371" y="-222"/>
                    <a:pt x="17893" y="-231"/>
                    <a:pt x="16955" y="675"/>
                  </a:cubicBezTo>
                  <a:lnTo>
                    <a:pt x="20329" y="4109"/>
                  </a:lnTo>
                  <a:cubicBezTo>
                    <a:pt x="21220" y="3156"/>
                    <a:pt x="21211" y="1650"/>
                    <a:pt x="20291" y="713"/>
                  </a:cubicBezTo>
                  <a:moveTo>
                    <a:pt x="2444" y="15439"/>
                  </a:moveTo>
                  <a:lnTo>
                    <a:pt x="5825" y="18882"/>
                  </a:lnTo>
                  <a:lnTo>
                    <a:pt x="9866" y="14768"/>
                  </a:lnTo>
                  <a:lnTo>
                    <a:pt x="6485" y="11325"/>
                  </a:lnTo>
                  <a:lnTo>
                    <a:pt x="2444" y="15439"/>
                  </a:lnTo>
                  <a:close/>
                  <a:moveTo>
                    <a:pt x="0" y="21369"/>
                  </a:moveTo>
                  <a:lnTo>
                    <a:pt x="4525" y="19717"/>
                  </a:lnTo>
                  <a:lnTo>
                    <a:pt x="1624" y="16764"/>
                  </a:lnTo>
                  <a:lnTo>
                    <a:pt x="0" y="21369"/>
                  </a:lnTo>
                  <a:close/>
                  <a:moveTo>
                    <a:pt x="16650" y="12520"/>
                  </a:moveTo>
                  <a:cubicBezTo>
                    <a:pt x="16126" y="12520"/>
                    <a:pt x="15600" y="12617"/>
                    <a:pt x="15104" y="12809"/>
                  </a:cubicBezTo>
                  <a:lnTo>
                    <a:pt x="8409" y="5994"/>
                  </a:lnTo>
                  <a:cubicBezTo>
                    <a:pt x="8998" y="4415"/>
                    <a:pt x="8669" y="2565"/>
                    <a:pt x="7422" y="1294"/>
                  </a:cubicBezTo>
                  <a:cubicBezTo>
                    <a:pt x="6573" y="431"/>
                    <a:pt x="5462" y="0"/>
                    <a:pt x="4352" y="0"/>
                  </a:cubicBezTo>
                  <a:lnTo>
                    <a:pt x="4346" y="0"/>
                  </a:lnTo>
                  <a:cubicBezTo>
                    <a:pt x="3822" y="0"/>
                    <a:pt x="3299" y="98"/>
                    <a:pt x="2803" y="289"/>
                  </a:cubicBezTo>
                  <a:lnTo>
                    <a:pt x="5534" y="3067"/>
                  </a:lnTo>
                  <a:lnTo>
                    <a:pt x="5268" y="5364"/>
                  </a:lnTo>
                  <a:lnTo>
                    <a:pt x="3013" y="5633"/>
                  </a:lnTo>
                  <a:lnTo>
                    <a:pt x="283" y="2854"/>
                  </a:lnTo>
                  <a:cubicBezTo>
                    <a:pt x="-304" y="4433"/>
                    <a:pt x="24" y="6283"/>
                    <a:pt x="1273" y="7555"/>
                  </a:cubicBezTo>
                  <a:cubicBezTo>
                    <a:pt x="2120" y="8418"/>
                    <a:pt x="3231" y="8849"/>
                    <a:pt x="4342" y="8849"/>
                  </a:cubicBezTo>
                  <a:cubicBezTo>
                    <a:pt x="4866" y="8849"/>
                    <a:pt x="5474" y="8753"/>
                    <a:pt x="5970" y="8562"/>
                  </a:cubicBezTo>
                  <a:lnTo>
                    <a:pt x="12745" y="15375"/>
                  </a:lnTo>
                  <a:lnTo>
                    <a:pt x="12745" y="15376"/>
                  </a:lnTo>
                  <a:cubicBezTo>
                    <a:pt x="11995" y="16954"/>
                    <a:pt x="12404" y="18803"/>
                    <a:pt x="13652" y="20075"/>
                  </a:cubicBezTo>
                  <a:cubicBezTo>
                    <a:pt x="14500" y="20938"/>
                    <a:pt x="15572" y="21369"/>
                    <a:pt x="16682" y="21369"/>
                  </a:cubicBezTo>
                  <a:cubicBezTo>
                    <a:pt x="17207" y="21369"/>
                    <a:pt x="17711" y="21274"/>
                    <a:pt x="18209" y="21082"/>
                  </a:cubicBezTo>
                  <a:lnTo>
                    <a:pt x="15470" y="18303"/>
                  </a:lnTo>
                  <a:lnTo>
                    <a:pt x="15728" y="16006"/>
                  </a:lnTo>
                  <a:lnTo>
                    <a:pt x="17982" y="15737"/>
                  </a:lnTo>
                  <a:lnTo>
                    <a:pt x="20709" y="18514"/>
                  </a:lnTo>
                  <a:cubicBezTo>
                    <a:pt x="21296" y="16937"/>
                    <a:pt x="20970" y="15086"/>
                    <a:pt x="19721" y="13815"/>
                  </a:cubicBezTo>
                  <a:cubicBezTo>
                    <a:pt x="18872" y="12952"/>
                    <a:pt x="17761" y="12520"/>
                    <a:pt x="16650" y="12520"/>
                  </a:cubicBezTo>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ADEE429E-15D7-4363-ADD9-E50E8ABEB5FE}"/>
                </a:ext>
              </a:extLst>
            </p:cNvPr>
            <p:cNvSpPr txBox="1"/>
            <p:nvPr/>
          </p:nvSpPr>
          <p:spPr>
            <a:xfrm>
              <a:off x="5241046" y="2611650"/>
              <a:ext cx="2245232" cy="497957"/>
            </a:xfrm>
            <a:prstGeom prst="rect">
              <a:avLst/>
            </a:prstGeom>
            <a:noFill/>
          </p:spPr>
          <p:txBody>
            <a:bodyPr wrap="square" rtlCol="0">
              <a:spAutoFit/>
            </a:bodyPr>
            <a:lstStyle/>
            <a:p>
              <a:pPr algn="ctr">
                <a:lnSpc>
                  <a:spcPct val="120000"/>
                </a:lnSpc>
              </a:pPr>
              <a:r>
                <a:rPr lang="en-US" altLang="zh-CN" sz="2400" b="1" dirty="0">
                  <a:solidFill>
                    <a:schemeClr val="bg1"/>
                  </a:solidFill>
                  <a:latin typeface="微软雅黑" panose="020B0503020204020204" pitchFamily="34" charset="-122"/>
                  <a:ea typeface="微软雅黑" panose="020B0503020204020204" pitchFamily="34" charset="-122"/>
                </a:rPr>
                <a:t>NPISHs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6">
            <a:extLst>
              <a:ext uri="{FF2B5EF4-FFF2-40B4-BE49-F238E27FC236}">
                <a16:creationId xmlns:a16="http://schemas.microsoft.com/office/drawing/2014/main" id="{D17E66D6-5DE5-4CED-A9C5-7DA09C9B50D2}"/>
              </a:ext>
            </a:extLst>
          </p:cNvPr>
          <p:cNvGrpSpPr/>
          <p:nvPr/>
        </p:nvGrpSpPr>
        <p:grpSpPr>
          <a:xfrm>
            <a:off x="2625471" y="4080974"/>
            <a:ext cx="2246924" cy="1477860"/>
            <a:chOff x="7663792" y="2532303"/>
            <a:chExt cx="2246924" cy="1477860"/>
          </a:xfrm>
        </p:grpSpPr>
        <p:sp>
          <p:nvSpPr>
            <p:cNvPr id="49" name="矩形 48">
              <a:extLst>
                <a:ext uri="{FF2B5EF4-FFF2-40B4-BE49-F238E27FC236}">
                  <a16:creationId xmlns:a16="http://schemas.microsoft.com/office/drawing/2014/main" id="{D2361196-C368-425B-86FD-025896755139}"/>
                </a:ext>
              </a:extLst>
            </p:cNvPr>
            <p:cNvSpPr/>
            <p:nvPr/>
          </p:nvSpPr>
          <p:spPr>
            <a:xfrm>
              <a:off x="7663792" y="2532303"/>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1" name="Shape 1064">
              <a:extLst>
                <a:ext uri="{FF2B5EF4-FFF2-40B4-BE49-F238E27FC236}">
                  <a16:creationId xmlns:a16="http://schemas.microsoft.com/office/drawing/2014/main" id="{8C59E370-0DE7-4A47-AC9F-43A46F089754}"/>
                </a:ext>
              </a:extLst>
            </p:cNvPr>
            <p:cNvSpPr/>
            <p:nvPr/>
          </p:nvSpPr>
          <p:spPr>
            <a:xfrm>
              <a:off x="8407499" y="3227696"/>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841D"/>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52" name="Shape 1075">
              <a:extLst>
                <a:ext uri="{FF2B5EF4-FFF2-40B4-BE49-F238E27FC236}">
                  <a16:creationId xmlns:a16="http://schemas.microsoft.com/office/drawing/2014/main" id="{888E2613-5891-4CB7-AC82-31628D9BF0E9}"/>
                </a:ext>
              </a:extLst>
            </p:cNvPr>
            <p:cNvSpPr/>
            <p:nvPr/>
          </p:nvSpPr>
          <p:spPr>
            <a:xfrm>
              <a:off x="8632397" y="3451690"/>
              <a:ext cx="334472" cy="334482"/>
            </a:xfrm>
            <a:custGeom>
              <a:avLst/>
              <a:gdLst/>
              <a:ahLst/>
              <a:cxnLst>
                <a:cxn ang="0">
                  <a:pos x="wd2" y="hd2"/>
                </a:cxn>
                <a:cxn ang="5400000">
                  <a:pos x="wd2" y="hd2"/>
                </a:cxn>
                <a:cxn ang="10800000">
                  <a:pos x="wd2" y="hd2"/>
                </a:cxn>
                <a:cxn ang="16200000">
                  <a:pos x="wd2" y="hd2"/>
                </a:cxn>
              </a:cxnLst>
              <a:rect l="0" t="0" r="r" b="b"/>
              <a:pathLst>
                <a:path w="21336" h="21600" extrusionOk="0">
                  <a:moveTo>
                    <a:pt x="6933" y="3706"/>
                  </a:moveTo>
                  <a:lnTo>
                    <a:pt x="8224" y="5014"/>
                  </a:lnTo>
                  <a:lnTo>
                    <a:pt x="1291" y="12032"/>
                  </a:lnTo>
                  <a:lnTo>
                    <a:pt x="0" y="10725"/>
                  </a:lnTo>
                  <a:lnTo>
                    <a:pt x="6933" y="3706"/>
                  </a:lnTo>
                  <a:close/>
                  <a:moveTo>
                    <a:pt x="15845" y="12728"/>
                  </a:moveTo>
                  <a:lnTo>
                    <a:pt x="8911" y="19746"/>
                  </a:lnTo>
                  <a:lnTo>
                    <a:pt x="7545" y="18363"/>
                  </a:lnTo>
                  <a:lnTo>
                    <a:pt x="14478" y="11345"/>
                  </a:lnTo>
                  <a:lnTo>
                    <a:pt x="15845" y="12728"/>
                  </a:lnTo>
                  <a:close/>
                  <a:moveTo>
                    <a:pt x="7006" y="17818"/>
                  </a:moveTo>
                  <a:lnTo>
                    <a:pt x="5640" y="16435"/>
                  </a:lnTo>
                  <a:lnTo>
                    <a:pt x="12573" y="9416"/>
                  </a:lnTo>
                  <a:lnTo>
                    <a:pt x="13939" y="10799"/>
                  </a:lnTo>
                  <a:lnTo>
                    <a:pt x="7006" y="17818"/>
                  </a:lnTo>
                  <a:close/>
                  <a:moveTo>
                    <a:pt x="5101" y="15889"/>
                  </a:moveTo>
                  <a:lnTo>
                    <a:pt x="3735" y="14506"/>
                  </a:lnTo>
                  <a:lnTo>
                    <a:pt x="10668" y="7487"/>
                  </a:lnTo>
                  <a:lnTo>
                    <a:pt x="12034" y="8871"/>
                  </a:lnTo>
                  <a:lnTo>
                    <a:pt x="5101" y="15889"/>
                  </a:lnTo>
                  <a:close/>
                  <a:moveTo>
                    <a:pt x="3196" y="13961"/>
                  </a:moveTo>
                  <a:lnTo>
                    <a:pt x="1830" y="12577"/>
                  </a:lnTo>
                  <a:lnTo>
                    <a:pt x="8763" y="5559"/>
                  </a:lnTo>
                  <a:lnTo>
                    <a:pt x="10129" y="6942"/>
                  </a:lnTo>
                  <a:lnTo>
                    <a:pt x="3196" y="13961"/>
                  </a:lnTo>
                  <a:close/>
                  <a:moveTo>
                    <a:pt x="10742" y="21600"/>
                  </a:moveTo>
                  <a:lnTo>
                    <a:pt x="9450" y="20292"/>
                  </a:lnTo>
                  <a:lnTo>
                    <a:pt x="16384" y="13273"/>
                  </a:lnTo>
                  <a:lnTo>
                    <a:pt x="17676" y="14580"/>
                  </a:lnTo>
                  <a:lnTo>
                    <a:pt x="10742" y="21600"/>
                  </a:lnTo>
                  <a:close/>
                  <a:moveTo>
                    <a:pt x="18214" y="14035"/>
                  </a:moveTo>
                  <a:lnTo>
                    <a:pt x="7472" y="3161"/>
                  </a:lnTo>
                  <a:lnTo>
                    <a:pt x="9974" y="628"/>
                  </a:lnTo>
                  <a:lnTo>
                    <a:pt x="13811" y="4511"/>
                  </a:lnTo>
                  <a:lnTo>
                    <a:pt x="17647" y="628"/>
                  </a:lnTo>
                  <a:cubicBezTo>
                    <a:pt x="18044" y="226"/>
                    <a:pt x="18615" y="0"/>
                    <a:pt x="19197" y="0"/>
                  </a:cubicBezTo>
                  <a:cubicBezTo>
                    <a:pt x="19739" y="0"/>
                    <a:pt x="20289" y="196"/>
                    <a:pt x="20715" y="628"/>
                  </a:cubicBezTo>
                  <a:cubicBezTo>
                    <a:pt x="21600" y="1523"/>
                    <a:pt x="21483" y="2958"/>
                    <a:pt x="20715" y="3734"/>
                  </a:cubicBezTo>
                  <a:lnTo>
                    <a:pt x="16879" y="7619"/>
                  </a:lnTo>
                  <a:lnTo>
                    <a:pt x="20715" y="11502"/>
                  </a:lnTo>
                  <a:lnTo>
                    <a:pt x="18214" y="14035"/>
                  </a:lnTo>
                  <a:close/>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0B708918-D3D2-4908-B688-65E419BDB08F}"/>
                </a:ext>
              </a:extLst>
            </p:cNvPr>
            <p:cNvSpPr txBox="1"/>
            <p:nvPr/>
          </p:nvSpPr>
          <p:spPr>
            <a:xfrm>
              <a:off x="7665061" y="2611651"/>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金融公司</a:t>
              </a:r>
            </a:p>
          </p:txBody>
        </p:sp>
      </p:grpSp>
      <p:grpSp>
        <p:nvGrpSpPr>
          <p:cNvPr id="55" name="组合 7">
            <a:extLst>
              <a:ext uri="{FF2B5EF4-FFF2-40B4-BE49-F238E27FC236}">
                <a16:creationId xmlns:a16="http://schemas.microsoft.com/office/drawing/2014/main" id="{EDF663F3-1B03-4064-99DD-C9F2F905E8F8}"/>
              </a:ext>
            </a:extLst>
          </p:cNvPr>
          <p:cNvGrpSpPr/>
          <p:nvPr/>
        </p:nvGrpSpPr>
        <p:grpSpPr>
          <a:xfrm>
            <a:off x="7308974" y="4080974"/>
            <a:ext cx="2246924" cy="1472192"/>
            <a:chOff x="10087382" y="2532302"/>
            <a:chExt cx="2246924" cy="1472192"/>
          </a:xfrm>
        </p:grpSpPr>
        <p:sp>
          <p:nvSpPr>
            <p:cNvPr id="56" name="矩形 55">
              <a:extLst>
                <a:ext uri="{FF2B5EF4-FFF2-40B4-BE49-F238E27FC236}">
                  <a16:creationId xmlns:a16="http://schemas.microsoft.com/office/drawing/2014/main" id="{D681C1FE-4FB5-4408-AF0C-01A2085837C3}"/>
                </a:ext>
              </a:extLst>
            </p:cNvPr>
            <p:cNvSpPr/>
            <p:nvPr/>
          </p:nvSpPr>
          <p:spPr>
            <a:xfrm>
              <a:off x="10087382" y="2532302"/>
              <a:ext cx="2246924" cy="656652"/>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8" name="Shape 1066">
              <a:extLst>
                <a:ext uri="{FF2B5EF4-FFF2-40B4-BE49-F238E27FC236}">
                  <a16:creationId xmlns:a16="http://schemas.microsoft.com/office/drawing/2014/main" id="{363D47E9-C8B9-4C95-830B-C2679E036061}"/>
                </a:ext>
              </a:extLst>
            </p:cNvPr>
            <p:cNvSpPr/>
            <p:nvPr/>
          </p:nvSpPr>
          <p:spPr>
            <a:xfrm>
              <a:off x="10821420" y="3222027"/>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26D64"/>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59" name="Shape 1076">
              <a:extLst>
                <a:ext uri="{FF2B5EF4-FFF2-40B4-BE49-F238E27FC236}">
                  <a16:creationId xmlns:a16="http://schemas.microsoft.com/office/drawing/2014/main" id="{F8FCF3CA-1799-4D66-97A1-FB10268C5020}"/>
                </a:ext>
              </a:extLst>
            </p:cNvPr>
            <p:cNvSpPr/>
            <p:nvPr/>
          </p:nvSpPr>
          <p:spPr>
            <a:xfrm>
              <a:off x="11045414" y="3455973"/>
              <a:ext cx="334482" cy="334482"/>
            </a:xfrm>
            <a:custGeom>
              <a:avLst/>
              <a:gdLst/>
              <a:ahLst/>
              <a:cxnLst>
                <a:cxn ang="0">
                  <a:pos x="wd2" y="hd2"/>
                </a:cxn>
                <a:cxn ang="5400000">
                  <a:pos x="wd2" y="hd2"/>
                </a:cxn>
                <a:cxn ang="10800000">
                  <a:pos x="wd2" y="hd2"/>
                </a:cxn>
                <a:cxn ang="16200000">
                  <a:pos x="wd2" y="hd2"/>
                </a:cxn>
              </a:cxnLst>
              <a:rect l="0" t="0" r="r" b="b"/>
              <a:pathLst>
                <a:path w="21600" h="21600" extrusionOk="0">
                  <a:moveTo>
                    <a:pt x="5400" y="12344"/>
                  </a:moveTo>
                  <a:lnTo>
                    <a:pt x="9257" y="16201"/>
                  </a:lnTo>
                  <a:lnTo>
                    <a:pt x="16200" y="9258"/>
                  </a:lnTo>
                  <a:lnTo>
                    <a:pt x="12343" y="5401"/>
                  </a:lnTo>
                  <a:lnTo>
                    <a:pt x="5400" y="12344"/>
                  </a:lnTo>
                  <a:close/>
                  <a:moveTo>
                    <a:pt x="21600" y="8486"/>
                  </a:moveTo>
                  <a:lnTo>
                    <a:pt x="18921" y="5807"/>
                  </a:lnTo>
                  <a:cubicBezTo>
                    <a:pt x="18407" y="6206"/>
                    <a:pt x="17015" y="6252"/>
                    <a:pt x="16181" y="5419"/>
                  </a:cubicBezTo>
                  <a:cubicBezTo>
                    <a:pt x="15351" y="4588"/>
                    <a:pt x="15394" y="3194"/>
                    <a:pt x="15793" y="2680"/>
                  </a:cubicBezTo>
                  <a:lnTo>
                    <a:pt x="13114" y="0"/>
                  </a:lnTo>
                  <a:lnTo>
                    <a:pt x="0" y="13114"/>
                  </a:lnTo>
                  <a:lnTo>
                    <a:pt x="2684" y="15798"/>
                  </a:lnTo>
                  <a:cubicBezTo>
                    <a:pt x="3221" y="15418"/>
                    <a:pt x="4578" y="15388"/>
                    <a:pt x="5395" y="16207"/>
                  </a:cubicBezTo>
                  <a:cubicBezTo>
                    <a:pt x="6211" y="17023"/>
                    <a:pt x="6182" y="18379"/>
                    <a:pt x="5802" y="18916"/>
                  </a:cubicBezTo>
                  <a:lnTo>
                    <a:pt x="8486" y="21600"/>
                  </a:lnTo>
                  <a:lnTo>
                    <a:pt x="21600" y="8486"/>
                  </a:lnTo>
                  <a:close/>
                  <a:moveTo>
                    <a:pt x="9257" y="17744"/>
                  </a:moveTo>
                  <a:lnTo>
                    <a:pt x="3857" y="12344"/>
                  </a:lnTo>
                  <a:lnTo>
                    <a:pt x="12343" y="3858"/>
                  </a:lnTo>
                  <a:lnTo>
                    <a:pt x="17743" y="9258"/>
                  </a:lnTo>
                  <a:lnTo>
                    <a:pt x="9257" y="17744"/>
                  </a:lnTo>
                  <a:close/>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E67F9CD-1AE4-4516-B7BF-6FB6D3B58945}"/>
                </a:ext>
              </a:extLst>
            </p:cNvPr>
            <p:cNvSpPr txBox="1"/>
            <p:nvPr/>
          </p:nvSpPr>
          <p:spPr>
            <a:xfrm>
              <a:off x="10089074" y="2611650"/>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住户部门</a:t>
              </a:r>
            </a:p>
          </p:txBody>
        </p:sp>
      </p:grpSp>
      <p:sp>
        <p:nvSpPr>
          <p:cNvPr id="68" name="对角圆角矩形 10">
            <a:extLst>
              <a:ext uri="{FF2B5EF4-FFF2-40B4-BE49-F238E27FC236}">
                <a16:creationId xmlns:a16="http://schemas.microsoft.com/office/drawing/2014/main" id="{18845E73-1074-4454-A514-6F39B1D09B28}"/>
              </a:ext>
            </a:extLst>
          </p:cNvPr>
          <p:cNvSpPr/>
          <p:nvPr/>
        </p:nvSpPr>
        <p:spPr>
          <a:xfrm>
            <a:off x="292247" y="1223940"/>
            <a:ext cx="2118730"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机构部门</a:t>
            </a:r>
          </a:p>
        </p:txBody>
      </p:sp>
      <p:sp>
        <p:nvSpPr>
          <p:cNvPr id="4" name="灯片编号占位符 3">
            <a:extLst>
              <a:ext uri="{FF2B5EF4-FFF2-40B4-BE49-F238E27FC236}">
                <a16:creationId xmlns:a16="http://schemas.microsoft.com/office/drawing/2014/main" id="{87C664B9-64F7-4EE3-931D-583100F51589}"/>
              </a:ext>
            </a:extLst>
          </p:cNvPr>
          <p:cNvSpPr>
            <a:spLocks noGrp="1"/>
          </p:cNvSpPr>
          <p:nvPr>
            <p:ph type="sldNum" sz="quarter" idx="4"/>
          </p:nvPr>
        </p:nvSpPr>
        <p:spPr/>
        <p:txBody>
          <a:bodyPr/>
          <a:lstStyle/>
          <a:p>
            <a:fld id="{089E6A1B-787B-48C2-89E0-46ED219FD4E0}" type="slidenum">
              <a:rPr lang="zh-CN" altLang="en-US" smtClean="0"/>
              <a:pPr/>
              <a:t>22</a:t>
            </a:fld>
            <a:endParaRPr lang="zh-CN" altLang="en-US" dirty="0"/>
          </a:p>
        </p:txBody>
      </p:sp>
      <p:sp>
        <p:nvSpPr>
          <p:cNvPr id="63" name="矩形 62">
            <a:extLst>
              <a:ext uri="{FF2B5EF4-FFF2-40B4-BE49-F238E27FC236}">
                <a16:creationId xmlns:a16="http://schemas.microsoft.com/office/drawing/2014/main" id="{1E8E1E4D-B347-AD48-B1C7-D54D8EA2990A}"/>
              </a:ext>
            </a:extLst>
          </p:cNvPr>
          <p:cNvSpPr/>
          <p:nvPr/>
        </p:nvSpPr>
        <p:spPr>
          <a:xfrm>
            <a:off x="2435186" y="1104746"/>
            <a:ext cx="9586599" cy="461665"/>
          </a:xfrm>
          <a:prstGeom prst="rect">
            <a:avLst/>
          </a:prstGeom>
        </p:spPr>
        <p:txBody>
          <a:bodyPr wrap="square">
            <a:spAutoFit/>
          </a:bodyPr>
          <a:lstStyle/>
          <a:p>
            <a:r>
              <a:rPr lang="zh-CN" altLang="en-US" sz="2400" dirty="0"/>
              <a:t>由从事相同或相近经济活动的</a:t>
            </a:r>
            <a:r>
              <a:rPr lang="zh-CN" altLang="en-US" sz="2400" b="1" dirty="0">
                <a:solidFill>
                  <a:srgbClr val="FF0000"/>
                </a:solidFill>
              </a:rPr>
              <a:t>机构单位</a:t>
            </a:r>
            <a:r>
              <a:rPr lang="zh-CN" altLang="en-US" sz="2400" dirty="0"/>
              <a:t>集合所组成的部门</a:t>
            </a:r>
          </a:p>
        </p:txBody>
      </p:sp>
      <p:sp>
        <p:nvSpPr>
          <p:cNvPr id="6" name="上箭头标注 5">
            <a:extLst>
              <a:ext uri="{FF2B5EF4-FFF2-40B4-BE49-F238E27FC236}">
                <a16:creationId xmlns:a16="http://schemas.microsoft.com/office/drawing/2014/main" id="{4FD2CEC4-B0C8-FA44-8D8D-3D9E2D8019D3}"/>
              </a:ext>
            </a:extLst>
          </p:cNvPr>
          <p:cNvSpPr/>
          <p:nvPr/>
        </p:nvSpPr>
        <p:spPr>
          <a:xfrm>
            <a:off x="2843231" y="1470884"/>
            <a:ext cx="8748078" cy="2331890"/>
          </a:xfrm>
          <a:prstGeom prst="upArrowCallout">
            <a:avLst/>
          </a:prstGeom>
          <a:solidFill>
            <a:srgbClr val="FFC000"/>
          </a:solidFill>
          <a:ln>
            <a:noFill/>
          </a:ln>
          <a:effectLst>
            <a:outerShdw blurRad="50800" dist="38100" dir="8100000" algn="tr" rotWithShape="0">
              <a:prstClr val="black">
                <a:alpha val="40000"/>
              </a:prstClr>
            </a:outerShdw>
            <a:softEdge rad="3175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B1E5586-DDA5-7446-BB40-81B960AF0197}"/>
              </a:ext>
            </a:extLst>
          </p:cNvPr>
          <p:cNvSpPr/>
          <p:nvPr/>
        </p:nvSpPr>
        <p:spPr>
          <a:xfrm>
            <a:off x="3029238" y="2500398"/>
            <a:ext cx="8398493" cy="1200329"/>
          </a:xfrm>
          <a:prstGeom prst="rect">
            <a:avLst/>
          </a:prstGeom>
        </p:spPr>
        <p:txBody>
          <a:bodyPr wrap="square">
            <a:spAutoFit/>
          </a:bodyPr>
          <a:lstStyle/>
          <a:p>
            <a:pPr algn="just"/>
            <a:r>
              <a:rPr lang="zh-CN" altLang="en-US" sz="2400" dirty="0"/>
              <a:t>独立拥有资产和负债从事经济活动并与其他经济实体进行交易的经 济实体，是进行经济决策的基本单位，通常能够编制出一套包括资产负债表在内的完整的经济账户。</a:t>
            </a:r>
          </a:p>
        </p:txBody>
      </p:sp>
      <p:grpSp>
        <p:nvGrpSpPr>
          <p:cNvPr id="70" name="组合 5">
            <a:extLst>
              <a:ext uri="{FF2B5EF4-FFF2-40B4-BE49-F238E27FC236}">
                <a16:creationId xmlns:a16="http://schemas.microsoft.com/office/drawing/2014/main" id="{E19AEA40-EEC4-AB4C-AE43-CB552012C130}"/>
              </a:ext>
            </a:extLst>
          </p:cNvPr>
          <p:cNvGrpSpPr/>
          <p:nvPr/>
        </p:nvGrpSpPr>
        <p:grpSpPr>
          <a:xfrm>
            <a:off x="4151645" y="5616945"/>
            <a:ext cx="3287114" cy="782467"/>
            <a:chOff x="4200010" y="2553999"/>
            <a:chExt cx="3287114" cy="782467"/>
          </a:xfrm>
        </p:grpSpPr>
        <p:sp>
          <p:nvSpPr>
            <p:cNvPr id="71" name="矩形 70">
              <a:extLst>
                <a:ext uri="{FF2B5EF4-FFF2-40B4-BE49-F238E27FC236}">
                  <a16:creationId xmlns:a16="http://schemas.microsoft.com/office/drawing/2014/main" id="{809B6ADB-5AAA-A14B-8B26-2E298B2A3D72}"/>
                </a:ext>
              </a:extLst>
            </p:cNvPr>
            <p:cNvSpPr/>
            <p:nvPr/>
          </p:nvSpPr>
          <p:spPr>
            <a:xfrm>
              <a:off x="5240200" y="2609042"/>
              <a:ext cx="2246924" cy="650471"/>
            </a:xfrm>
            <a:prstGeom prst="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72" name="Shape 1062">
              <a:extLst>
                <a:ext uri="{FF2B5EF4-FFF2-40B4-BE49-F238E27FC236}">
                  <a16:creationId xmlns:a16="http://schemas.microsoft.com/office/drawing/2014/main" id="{E5AF5154-D6C7-A64C-B58D-CB813954B73E}"/>
                </a:ext>
              </a:extLst>
            </p:cNvPr>
            <p:cNvSpPr/>
            <p:nvPr/>
          </p:nvSpPr>
          <p:spPr>
            <a:xfrm>
              <a:off x="4200010" y="2553999"/>
              <a:ext cx="782467" cy="78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BB552"/>
            </a:solidFill>
            <a:ln w="63500">
              <a:solidFill>
                <a:srgbClr val="F8FBFC"/>
              </a:solidFill>
              <a:miter lim="400000"/>
            </a:ln>
          </p:spPr>
          <p:txBody>
            <a:bodyPr lIns="0" tIns="0" rIns="0" bIns="0" anchor="ctr"/>
            <a:lstStyle/>
            <a:p>
              <a:pPr lvl="0">
                <a:defRPr sz="3200"/>
              </a:pPr>
              <a:endParaRPr sz="2400">
                <a:latin typeface="微软雅黑" panose="020B0503020204020204" pitchFamily="34" charset="-122"/>
                <a:ea typeface="微软雅黑" panose="020B0503020204020204" pitchFamily="34" charset="-122"/>
              </a:endParaRPr>
            </a:p>
          </p:txBody>
        </p:sp>
        <p:sp>
          <p:nvSpPr>
            <p:cNvPr id="73" name="Shape 1074">
              <a:extLst>
                <a:ext uri="{FF2B5EF4-FFF2-40B4-BE49-F238E27FC236}">
                  <a16:creationId xmlns:a16="http://schemas.microsoft.com/office/drawing/2014/main" id="{7E634CA5-AC50-5242-9044-8C97AF47CB83}"/>
                </a:ext>
              </a:extLst>
            </p:cNvPr>
            <p:cNvSpPr/>
            <p:nvPr/>
          </p:nvSpPr>
          <p:spPr>
            <a:xfrm>
              <a:off x="4457632" y="2829989"/>
              <a:ext cx="334483" cy="334482"/>
            </a:xfrm>
            <a:custGeom>
              <a:avLst/>
              <a:gdLst/>
              <a:ahLst/>
              <a:cxnLst>
                <a:cxn ang="0">
                  <a:pos x="wd2" y="hd2"/>
                </a:cxn>
                <a:cxn ang="5400000">
                  <a:pos x="wd2" y="hd2"/>
                </a:cxn>
                <a:cxn ang="10800000">
                  <a:pos x="wd2" y="hd2"/>
                </a:cxn>
                <a:cxn ang="16200000">
                  <a:pos x="wd2" y="hd2"/>
                </a:cxn>
              </a:cxnLst>
              <a:rect l="0" t="0" r="r" b="b"/>
              <a:pathLst>
                <a:path w="20991" h="21369" extrusionOk="0">
                  <a:moveTo>
                    <a:pt x="19273" y="5193"/>
                  </a:moveTo>
                  <a:lnTo>
                    <a:pt x="15891" y="1750"/>
                  </a:lnTo>
                  <a:lnTo>
                    <a:pt x="11125" y="6601"/>
                  </a:lnTo>
                  <a:lnTo>
                    <a:pt x="14508" y="10044"/>
                  </a:lnTo>
                  <a:lnTo>
                    <a:pt x="19273" y="5193"/>
                  </a:lnTo>
                  <a:close/>
                  <a:moveTo>
                    <a:pt x="20291" y="713"/>
                  </a:moveTo>
                  <a:cubicBezTo>
                    <a:pt x="19371" y="-222"/>
                    <a:pt x="17893" y="-231"/>
                    <a:pt x="16955" y="675"/>
                  </a:cubicBezTo>
                  <a:lnTo>
                    <a:pt x="20329" y="4109"/>
                  </a:lnTo>
                  <a:cubicBezTo>
                    <a:pt x="21220" y="3156"/>
                    <a:pt x="21211" y="1650"/>
                    <a:pt x="20291" y="713"/>
                  </a:cubicBezTo>
                  <a:moveTo>
                    <a:pt x="2444" y="15439"/>
                  </a:moveTo>
                  <a:lnTo>
                    <a:pt x="5825" y="18882"/>
                  </a:lnTo>
                  <a:lnTo>
                    <a:pt x="9866" y="14768"/>
                  </a:lnTo>
                  <a:lnTo>
                    <a:pt x="6485" y="11325"/>
                  </a:lnTo>
                  <a:lnTo>
                    <a:pt x="2444" y="15439"/>
                  </a:lnTo>
                  <a:close/>
                  <a:moveTo>
                    <a:pt x="0" y="21369"/>
                  </a:moveTo>
                  <a:lnTo>
                    <a:pt x="4525" y="19717"/>
                  </a:lnTo>
                  <a:lnTo>
                    <a:pt x="1624" y="16764"/>
                  </a:lnTo>
                  <a:lnTo>
                    <a:pt x="0" y="21369"/>
                  </a:lnTo>
                  <a:close/>
                  <a:moveTo>
                    <a:pt x="16650" y="12520"/>
                  </a:moveTo>
                  <a:cubicBezTo>
                    <a:pt x="16126" y="12520"/>
                    <a:pt x="15600" y="12617"/>
                    <a:pt x="15104" y="12809"/>
                  </a:cubicBezTo>
                  <a:lnTo>
                    <a:pt x="8409" y="5994"/>
                  </a:lnTo>
                  <a:cubicBezTo>
                    <a:pt x="8998" y="4415"/>
                    <a:pt x="8669" y="2565"/>
                    <a:pt x="7422" y="1294"/>
                  </a:cubicBezTo>
                  <a:cubicBezTo>
                    <a:pt x="6573" y="431"/>
                    <a:pt x="5462" y="0"/>
                    <a:pt x="4352" y="0"/>
                  </a:cubicBezTo>
                  <a:lnTo>
                    <a:pt x="4346" y="0"/>
                  </a:lnTo>
                  <a:cubicBezTo>
                    <a:pt x="3822" y="0"/>
                    <a:pt x="3299" y="98"/>
                    <a:pt x="2803" y="289"/>
                  </a:cubicBezTo>
                  <a:lnTo>
                    <a:pt x="5534" y="3067"/>
                  </a:lnTo>
                  <a:lnTo>
                    <a:pt x="5268" y="5364"/>
                  </a:lnTo>
                  <a:lnTo>
                    <a:pt x="3013" y="5633"/>
                  </a:lnTo>
                  <a:lnTo>
                    <a:pt x="283" y="2854"/>
                  </a:lnTo>
                  <a:cubicBezTo>
                    <a:pt x="-304" y="4433"/>
                    <a:pt x="24" y="6283"/>
                    <a:pt x="1273" y="7555"/>
                  </a:cubicBezTo>
                  <a:cubicBezTo>
                    <a:pt x="2120" y="8418"/>
                    <a:pt x="3231" y="8849"/>
                    <a:pt x="4342" y="8849"/>
                  </a:cubicBezTo>
                  <a:cubicBezTo>
                    <a:pt x="4866" y="8849"/>
                    <a:pt x="5474" y="8753"/>
                    <a:pt x="5970" y="8562"/>
                  </a:cubicBezTo>
                  <a:lnTo>
                    <a:pt x="12745" y="15375"/>
                  </a:lnTo>
                  <a:lnTo>
                    <a:pt x="12745" y="15376"/>
                  </a:lnTo>
                  <a:cubicBezTo>
                    <a:pt x="11995" y="16954"/>
                    <a:pt x="12404" y="18803"/>
                    <a:pt x="13652" y="20075"/>
                  </a:cubicBezTo>
                  <a:cubicBezTo>
                    <a:pt x="14500" y="20938"/>
                    <a:pt x="15572" y="21369"/>
                    <a:pt x="16682" y="21369"/>
                  </a:cubicBezTo>
                  <a:cubicBezTo>
                    <a:pt x="17207" y="21369"/>
                    <a:pt x="17711" y="21274"/>
                    <a:pt x="18209" y="21082"/>
                  </a:cubicBezTo>
                  <a:lnTo>
                    <a:pt x="15470" y="18303"/>
                  </a:lnTo>
                  <a:lnTo>
                    <a:pt x="15728" y="16006"/>
                  </a:lnTo>
                  <a:lnTo>
                    <a:pt x="17982" y="15737"/>
                  </a:lnTo>
                  <a:lnTo>
                    <a:pt x="20709" y="18514"/>
                  </a:lnTo>
                  <a:cubicBezTo>
                    <a:pt x="21296" y="16937"/>
                    <a:pt x="20970" y="15086"/>
                    <a:pt x="19721" y="13815"/>
                  </a:cubicBezTo>
                  <a:cubicBezTo>
                    <a:pt x="18872" y="12952"/>
                    <a:pt x="17761" y="12520"/>
                    <a:pt x="16650" y="12520"/>
                  </a:cubicBezTo>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DF21E1DA-DDA0-1F4B-8C3E-EFD4AF02326F}"/>
                </a:ext>
              </a:extLst>
            </p:cNvPr>
            <p:cNvSpPr txBox="1"/>
            <p:nvPr/>
          </p:nvSpPr>
          <p:spPr>
            <a:xfrm>
              <a:off x="5241892" y="2696255"/>
              <a:ext cx="2245232"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国外部门</a:t>
              </a:r>
            </a:p>
          </p:txBody>
        </p:sp>
      </p:grpSp>
      <p:sp>
        <p:nvSpPr>
          <p:cNvPr id="46" name="矩形 45">
            <a:extLst>
              <a:ext uri="{FF2B5EF4-FFF2-40B4-BE49-F238E27FC236}">
                <a16:creationId xmlns:a16="http://schemas.microsoft.com/office/drawing/2014/main" id="{6A974962-2B5F-AF4F-8DFE-BDEA7F06094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415316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8053808" cy="553998"/>
          </a:xfrm>
          <a:prstGeom prst="rect">
            <a:avLst/>
          </a:prstGeom>
        </p:spPr>
        <p:txBody>
          <a:bodyPr wrap="none">
            <a:spAutoFit/>
          </a:bodyPr>
          <a:lstStyle/>
          <a:p>
            <a:r>
              <a:rPr lang="zh-CN" altLang="en-US" sz="3000" b="1" dirty="0">
                <a:solidFill>
                  <a:schemeClr val="bg1"/>
                </a:solidFill>
              </a:rPr>
              <a:t> 三、产业部门分类</a:t>
            </a:r>
            <a:r>
              <a:rPr lang="en-US" altLang="zh-CN" sz="3000" b="1" dirty="0">
                <a:solidFill>
                  <a:schemeClr val="bg1"/>
                </a:solidFill>
              </a:rPr>
              <a:t>——</a:t>
            </a:r>
            <a:r>
              <a:rPr lang="zh-CN" altLang="en-US" sz="3000" b="1" dirty="0">
                <a:solidFill>
                  <a:schemeClr val="bg1"/>
                </a:solidFill>
              </a:rPr>
              <a:t>国民经济最基本的分类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46">
            <a:extLst>
              <a:ext uri="{FF2B5EF4-FFF2-40B4-BE49-F238E27FC236}">
                <a16:creationId xmlns:a16="http://schemas.microsoft.com/office/drawing/2014/main" id="{571C6C98-DAD6-423C-9606-23C33D1B34E4}"/>
              </a:ext>
            </a:extLst>
          </p:cNvPr>
          <p:cNvGrpSpPr/>
          <p:nvPr/>
        </p:nvGrpSpPr>
        <p:grpSpPr>
          <a:xfrm>
            <a:off x="460601" y="2320894"/>
            <a:ext cx="9562968" cy="1591593"/>
            <a:chOff x="2225258" y="2684567"/>
            <a:chExt cx="6618044" cy="5181790"/>
          </a:xfrm>
        </p:grpSpPr>
        <p:sp>
          <p:nvSpPr>
            <p:cNvPr id="26" name="矩形 25">
              <a:extLst>
                <a:ext uri="{FF2B5EF4-FFF2-40B4-BE49-F238E27FC236}">
                  <a16:creationId xmlns:a16="http://schemas.microsoft.com/office/drawing/2014/main" id="{554F3EF4-1B0C-4685-8C11-95583AFCFCB1}"/>
                </a:ext>
              </a:extLst>
            </p:cNvPr>
            <p:cNvSpPr/>
            <p:nvPr/>
          </p:nvSpPr>
          <p:spPr>
            <a:xfrm>
              <a:off x="2263555" y="2684567"/>
              <a:ext cx="6579747" cy="3151399"/>
            </a:xfrm>
            <a:prstGeom prst="rect">
              <a:avLst/>
            </a:prstGeom>
            <a:solidFill>
              <a:srgbClr val="91CF50"/>
            </a:solidFill>
            <a:ln w="25400" cap="flat" cmpd="sng" algn="ctr">
              <a:solidFill>
                <a:srgbClr val="91CF50"/>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a:extLst>
                <a:ext uri="{FF2B5EF4-FFF2-40B4-BE49-F238E27FC236}">
                  <a16:creationId xmlns:a16="http://schemas.microsoft.com/office/drawing/2014/main" id="{7E0033EF-9520-48A3-8D2F-C12B779CAAEB}"/>
                </a:ext>
              </a:extLst>
            </p:cNvPr>
            <p:cNvSpPr/>
            <p:nvPr/>
          </p:nvSpPr>
          <p:spPr>
            <a:xfrm>
              <a:off x="2225258" y="6185325"/>
              <a:ext cx="6618044" cy="168103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32">
              <a:extLst>
                <a:ext uri="{FF2B5EF4-FFF2-40B4-BE49-F238E27FC236}">
                  <a16:creationId xmlns:a16="http://schemas.microsoft.com/office/drawing/2014/main" id="{9D0350F0-995E-45FA-A9E9-F4C4FC83AB42}"/>
                </a:ext>
              </a:extLst>
            </p:cNvPr>
            <p:cNvSpPr txBox="1"/>
            <p:nvPr/>
          </p:nvSpPr>
          <p:spPr>
            <a:xfrm>
              <a:off x="2363220" y="3026480"/>
              <a:ext cx="556387" cy="2705498"/>
            </a:xfrm>
            <a:prstGeom prst="rect">
              <a:avLst/>
            </a:prstGeom>
            <a:noFill/>
          </p:spPr>
          <p:txBody>
            <a:bodyPr wrap="square" rtlCol="0">
              <a:spAutoFit/>
            </a:bodyPr>
            <a:lstStyle/>
            <a:p>
              <a:pPr lvl="0" algn="just" defTabSz="142240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基层</a:t>
              </a:r>
              <a:endParaRPr lang="en-US" altLang="zh-CN" sz="2400" b="1" dirty="0">
                <a:solidFill>
                  <a:schemeClr val="bg1"/>
                </a:solidFill>
                <a:latin typeface="微软雅黑" panose="020B0503020204020204" pitchFamily="34" charset="-122"/>
                <a:ea typeface="微软雅黑" panose="020B0503020204020204" pitchFamily="34" charset="-122"/>
              </a:endParaRPr>
            </a:p>
            <a:p>
              <a:pPr lvl="0" algn="just" defTabSz="142240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单位</a:t>
              </a:r>
            </a:p>
          </p:txBody>
        </p:sp>
        <p:sp>
          <p:nvSpPr>
            <p:cNvPr id="29" name="TextBox 33">
              <a:extLst>
                <a:ext uri="{FF2B5EF4-FFF2-40B4-BE49-F238E27FC236}">
                  <a16:creationId xmlns:a16="http://schemas.microsoft.com/office/drawing/2014/main" id="{422E4F55-DE3A-47B0-9A2C-AAACF9108A7D}"/>
                </a:ext>
              </a:extLst>
            </p:cNvPr>
            <p:cNvSpPr txBox="1"/>
            <p:nvPr/>
          </p:nvSpPr>
          <p:spPr>
            <a:xfrm>
              <a:off x="3050109" y="2961405"/>
              <a:ext cx="5703392" cy="2705498"/>
            </a:xfrm>
            <a:prstGeom prst="rect">
              <a:avLst/>
            </a:prstGeom>
            <a:noFill/>
          </p:spPr>
          <p:txBody>
            <a:bodyPr wrap="square" rtlCol="0">
              <a:spAutoFit/>
            </a:bodyPr>
            <a:lstStyle/>
            <a:p>
              <a:pPr lvl="0" algn="just" defTabSz="1244600">
                <a:spcAft>
                  <a:spcPts val="0"/>
                </a:spcAft>
              </a:pP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指在一个地点从事一种或主要从事一种生产活动的生产经营单位，是进行生产决策而非财务决策的单位。</a:t>
              </a:r>
            </a:p>
          </p:txBody>
        </p:sp>
      </p:grpSp>
      <p:grpSp>
        <p:nvGrpSpPr>
          <p:cNvPr id="40" name="组合 52">
            <a:extLst>
              <a:ext uri="{FF2B5EF4-FFF2-40B4-BE49-F238E27FC236}">
                <a16:creationId xmlns:a16="http://schemas.microsoft.com/office/drawing/2014/main" id="{D37F506D-1A11-44EF-AE82-48DCC51607D0}"/>
              </a:ext>
            </a:extLst>
          </p:cNvPr>
          <p:cNvGrpSpPr/>
          <p:nvPr/>
        </p:nvGrpSpPr>
        <p:grpSpPr>
          <a:xfrm>
            <a:off x="482684" y="5086675"/>
            <a:ext cx="9687661" cy="993875"/>
            <a:chOff x="1069400" y="3140549"/>
            <a:chExt cx="6747820" cy="3235786"/>
          </a:xfrm>
        </p:grpSpPr>
        <p:sp>
          <p:nvSpPr>
            <p:cNvPr id="44" name="矩形 43">
              <a:extLst>
                <a:ext uri="{FF2B5EF4-FFF2-40B4-BE49-F238E27FC236}">
                  <a16:creationId xmlns:a16="http://schemas.microsoft.com/office/drawing/2014/main" id="{085B79C5-A2BA-4C9E-88FE-8132DE1709E7}"/>
                </a:ext>
              </a:extLst>
            </p:cNvPr>
            <p:cNvSpPr/>
            <p:nvPr/>
          </p:nvSpPr>
          <p:spPr>
            <a:xfrm>
              <a:off x="1092413" y="3143167"/>
              <a:ext cx="6724807" cy="3152846"/>
            </a:xfrm>
            <a:prstGeom prst="rect">
              <a:avLst/>
            </a:prstGeom>
            <a:solidFill>
              <a:srgbClr val="5A99D3"/>
            </a:solidFill>
            <a:ln w="25400" cap="flat" cmpd="sng" algn="ctr">
              <a:solidFill>
                <a:srgbClr val="5A99D3"/>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矩形 44">
              <a:extLst>
                <a:ext uri="{FF2B5EF4-FFF2-40B4-BE49-F238E27FC236}">
                  <a16:creationId xmlns:a16="http://schemas.microsoft.com/office/drawing/2014/main" id="{C8F68683-CFD2-4FBD-90F8-4A5A5F3CAF3B}"/>
                </a:ext>
              </a:extLst>
            </p:cNvPr>
            <p:cNvSpPr/>
            <p:nvPr/>
          </p:nvSpPr>
          <p:spPr>
            <a:xfrm>
              <a:off x="1069401" y="4700287"/>
              <a:ext cx="6747819" cy="1676048"/>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TextBox 32">
              <a:extLst>
                <a:ext uri="{FF2B5EF4-FFF2-40B4-BE49-F238E27FC236}">
                  <a16:creationId xmlns:a16="http://schemas.microsoft.com/office/drawing/2014/main" id="{596CDE5A-A43C-4726-9E88-4A31F59A48E3}"/>
                </a:ext>
              </a:extLst>
            </p:cNvPr>
            <p:cNvSpPr txBox="1"/>
            <p:nvPr/>
          </p:nvSpPr>
          <p:spPr>
            <a:xfrm>
              <a:off x="1092412" y="3140549"/>
              <a:ext cx="4532766" cy="1503055"/>
            </a:xfrm>
            <a:prstGeom prst="rect">
              <a:avLst/>
            </a:prstGeom>
            <a:noFill/>
          </p:spPr>
          <p:txBody>
            <a:bodyPr wrap="square" rtlCol="0">
              <a:spAutoFit/>
            </a:bodyPr>
            <a:lstStyle>
              <a:defPPr>
                <a:defRPr lang="zh-CN"/>
              </a:defPPr>
              <a:lvl1pPr lvl="0" algn="just" defTabSz="1422400">
                <a:spcAft>
                  <a:spcPts val="0"/>
                </a:spcAft>
                <a:defRPr sz="2400" b="1">
                  <a:latin typeface="微软雅黑" panose="020B0503020204020204" pitchFamily="34" charset="-122"/>
                  <a:ea typeface="微软雅黑" panose="020B0503020204020204" pitchFamily="34" charset="-122"/>
                </a:defRPr>
              </a:lvl1pPr>
            </a:lstStyle>
            <a:p>
              <a:r>
                <a:rPr lang="en-US" altLang="zh-CN" dirty="0">
                  <a:solidFill>
                    <a:schemeClr val="bg1"/>
                  </a:solidFill>
                </a:rPr>
                <a:t>《</a:t>
              </a:r>
              <a:r>
                <a:rPr lang="zh-CN" altLang="en-US" dirty="0">
                  <a:solidFill>
                    <a:schemeClr val="bg1"/>
                  </a:solidFill>
                </a:rPr>
                <a:t>国民经济行业分类（</a:t>
              </a:r>
              <a:r>
                <a:rPr lang="en-US" altLang="zh-CN" dirty="0">
                  <a:solidFill>
                    <a:schemeClr val="bg1"/>
                  </a:solidFill>
                </a:rPr>
                <a:t>GB/T4754-2017</a:t>
              </a:r>
              <a:r>
                <a:rPr lang="zh-CN" altLang="en-US" dirty="0">
                  <a:solidFill>
                    <a:schemeClr val="bg1"/>
                  </a:solidFill>
                </a:rPr>
                <a:t>）</a:t>
              </a:r>
              <a:r>
                <a:rPr lang="en-US" altLang="zh-CN" dirty="0">
                  <a:solidFill>
                    <a:schemeClr val="bg1"/>
                  </a:solidFill>
                </a:rPr>
                <a:t>》</a:t>
              </a:r>
              <a:endParaRPr lang="zh-CN" altLang="en-US" dirty="0">
                <a:solidFill>
                  <a:schemeClr val="bg1"/>
                </a:solidFill>
              </a:endParaRPr>
            </a:p>
          </p:txBody>
        </p:sp>
        <p:sp>
          <p:nvSpPr>
            <p:cNvPr id="47" name="TextBox 33">
              <a:extLst>
                <a:ext uri="{FF2B5EF4-FFF2-40B4-BE49-F238E27FC236}">
                  <a16:creationId xmlns:a16="http://schemas.microsoft.com/office/drawing/2014/main" id="{9946B9F7-CC7C-4185-9D1A-E9619C145FC3}"/>
                </a:ext>
              </a:extLst>
            </p:cNvPr>
            <p:cNvSpPr txBox="1"/>
            <p:nvPr/>
          </p:nvSpPr>
          <p:spPr>
            <a:xfrm>
              <a:off x="1069400" y="4700287"/>
              <a:ext cx="4361409" cy="1503055"/>
            </a:xfrm>
            <a:prstGeom prst="rect">
              <a:avLst/>
            </a:prstGeom>
            <a:noFill/>
          </p:spPr>
          <p:txBody>
            <a:bodyPr wrap="square" rtlCol="0">
              <a:spAutoFit/>
            </a:bodyPr>
            <a:lstStyle>
              <a:defPPr>
                <a:defRPr lang="zh-CN"/>
              </a:defPPr>
              <a:lvl1pPr lvl="0" algn="just" defTabSz="1244600">
                <a:spcAft>
                  <a:spcPts val="0"/>
                </a:spcAft>
                <a:defRPr sz="2400">
                  <a:solidFill>
                    <a:prstClr val="black">
                      <a:hueOff val="0"/>
                      <a:satOff val="0"/>
                      <a:lumOff val="0"/>
                      <a:alphaOff val="0"/>
                    </a:prstClr>
                  </a:solidFill>
                  <a:latin typeface="微软雅黑" panose="020B0503020204020204" pitchFamily="34" charset="-122"/>
                  <a:ea typeface="微软雅黑" panose="020B0503020204020204" pitchFamily="34" charset="-122"/>
                </a:defRPr>
              </a:lvl1pPr>
            </a:lstStyle>
            <a:p>
              <a:r>
                <a:rPr lang="zh-CN" altLang="en-US" dirty="0"/>
                <a:t>以产业活动和法人单位作为划分行业的单位</a:t>
              </a:r>
            </a:p>
          </p:txBody>
        </p:sp>
      </p:grpSp>
      <p:grpSp>
        <p:nvGrpSpPr>
          <p:cNvPr id="31" name="组合 47">
            <a:extLst>
              <a:ext uri="{FF2B5EF4-FFF2-40B4-BE49-F238E27FC236}">
                <a16:creationId xmlns:a16="http://schemas.microsoft.com/office/drawing/2014/main" id="{C606E8A3-5A43-4CD0-A4B4-F5B15CBC3F92}"/>
              </a:ext>
            </a:extLst>
          </p:cNvPr>
          <p:cNvGrpSpPr/>
          <p:nvPr/>
        </p:nvGrpSpPr>
        <p:grpSpPr>
          <a:xfrm>
            <a:off x="460600" y="3507372"/>
            <a:ext cx="8146554" cy="1320919"/>
            <a:chOff x="1979986" y="-1528616"/>
            <a:chExt cx="5637816" cy="4300556"/>
          </a:xfrm>
        </p:grpSpPr>
        <p:sp>
          <p:nvSpPr>
            <p:cNvPr id="35" name="矩形 34">
              <a:extLst>
                <a:ext uri="{FF2B5EF4-FFF2-40B4-BE49-F238E27FC236}">
                  <a16:creationId xmlns:a16="http://schemas.microsoft.com/office/drawing/2014/main" id="{6E436461-1E8E-423A-9DBF-5395428810CC}"/>
                </a:ext>
              </a:extLst>
            </p:cNvPr>
            <p:cNvSpPr/>
            <p:nvPr/>
          </p:nvSpPr>
          <p:spPr>
            <a:xfrm>
              <a:off x="2018282" y="-1528616"/>
              <a:ext cx="5599520" cy="4211636"/>
            </a:xfrm>
            <a:prstGeom prst="rect">
              <a:avLst/>
            </a:prstGeom>
            <a:solidFill>
              <a:srgbClr val="D16E8D"/>
            </a:solidFill>
            <a:ln w="25400" cap="flat" cmpd="sng" algn="ctr">
              <a:solidFill>
                <a:srgbClr val="D16E8D"/>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2">
              <a:extLst>
                <a:ext uri="{FF2B5EF4-FFF2-40B4-BE49-F238E27FC236}">
                  <a16:creationId xmlns:a16="http://schemas.microsoft.com/office/drawing/2014/main" id="{28819CB3-4BC4-4D8B-9EF7-CFFAD87DE1B2}"/>
                </a:ext>
              </a:extLst>
            </p:cNvPr>
            <p:cNvSpPr txBox="1"/>
            <p:nvPr/>
          </p:nvSpPr>
          <p:spPr>
            <a:xfrm>
              <a:off x="2018281" y="-1496059"/>
              <a:ext cx="4532766" cy="1503057"/>
            </a:xfrm>
            <a:prstGeom prst="rect">
              <a:avLst/>
            </a:prstGeom>
            <a:noFill/>
          </p:spPr>
          <p:txBody>
            <a:bodyPr wrap="square" rtlCol="0">
              <a:spAutoFit/>
            </a:bodyPr>
            <a:lstStyle>
              <a:defPPr>
                <a:defRPr lang="zh-CN"/>
              </a:defPPr>
              <a:lvl1pPr lvl="0" algn="just" defTabSz="1422400">
                <a:spcAft>
                  <a:spcPts val="0"/>
                </a:spcAft>
                <a:defRPr sz="2400" b="1">
                  <a:latin typeface="微软雅黑" panose="020B0503020204020204" pitchFamily="34" charset="-122"/>
                  <a:ea typeface="微软雅黑" panose="020B0503020204020204" pitchFamily="34" charset="-122"/>
                </a:defRPr>
              </a:lvl1pPr>
            </a:lstStyle>
            <a:p>
              <a:r>
                <a:rPr lang="en-US" altLang="zh-CN" dirty="0">
                  <a:solidFill>
                    <a:schemeClr val="bg1"/>
                  </a:solidFill>
                </a:rPr>
                <a:t>《</a:t>
              </a:r>
              <a:r>
                <a:rPr lang="zh-CN" altLang="en-US" dirty="0">
                  <a:solidFill>
                    <a:schemeClr val="bg1"/>
                  </a:solidFill>
                </a:rPr>
                <a:t>所有经济活动的国际标准产业分类</a:t>
              </a:r>
              <a:r>
                <a:rPr lang="en-US" altLang="zh-CN" dirty="0">
                  <a:solidFill>
                    <a:schemeClr val="bg1"/>
                  </a:solidFill>
                </a:rPr>
                <a:t>》</a:t>
              </a:r>
              <a:r>
                <a:rPr lang="zh-CN" altLang="en-US" dirty="0">
                  <a:solidFill>
                    <a:schemeClr val="bg1"/>
                  </a:solidFill>
                </a:rPr>
                <a:t>（</a:t>
              </a:r>
              <a:r>
                <a:rPr lang="en-US" altLang="zh-CN" dirty="0">
                  <a:solidFill>
                    <a:schemeClr val="bg1"/>
                  </a:solidFill>
                </a:rPr>
                <a:t>ISIC</a:t>
              </a:r>
              <a:r>
                <a:rPr lang="zh-CN" altLang="en-US" dirty="0">
                  <a:solidFill>
                    <a:schemeClr val="bg1"/>
                  </a:solidFill>
                </a:rPr>
                <a:t>）</a:t>
              </a:r>
            </a:p>
          </p:txBody>
        </p:sp>
        <p:sp>
          <p:nvSpPr>
            <p:cNvPr id="38" name="TextBox 33">
              <a:extLst>
                <a:ext uri="{FF2B5EF4-FFF2-40B4-BE49-F238E27FC236}">
                  <a16:creationId xmlns:a16="http://schemas.microsoft.com/office/drawing/2014/main" id="{B0DB4B52-723C-424E-8C3D-667CC1AB4CE2}"/>
                </a:ext>
              </a:extLst>
            </p:cNvPr>
            <p:cNvSpPr txBox="1"/>
            <p:nvPr/>
          </p:nvSpPr>
          <p:spPr>
            <a:xfrm>
              <a:off x="1979986" y="66438"/>
              <a:ext cx="5637816" cy="2705502"/>
            </a:xfrm>
            <a:prstGeom prst="rect">
              <a:avLst/>
            </a:prstGeom>
            <a:solidFill>
              <a:schemeClr val="bg1"/>
            </a:solidFill>
          </p:spPr>
          <p:txBody>
            <a:bodyPr wrap="square" rtlCol="0">
              <a:spAutoFit/>
            </a:bodyPr>
            <a:lstStyle>
              <a:defPPr>
                <a:defRPr lang="zh-CN"/>
              </a:defPPr>
              <a:lvl1pPr lvl="0" algn="just" defTabSz="1244600">
                <a:spcAft>
                  <a:spcPts val="0"/>
                </a:spcAft>
                <a:defRPr sz="2400">
                  <a:solidFill>
                    <a:prstClr val="black">
                      <a:hueOff val="0"/>
                      <a:satOff val="0"/>
                      <a:lumOff val="0"/>
                      <a:alphaOff val="0"/>
                    </a:prstClr>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四级分类：门类</a:t>
              </a:r>
              <a:r>
                <a:rPr lang="en-US" altLang="zh-CN" dirty="0">
                  <a:solidFill>
                    <a:schemeClr val="tx1"/>
                  </a:solidFill>
                </a:rPr>
                <a:t>-</a:t>
              </a:r>
              <a:r>
                <a:rPr lang="zh-CN" altLang="en-US" dirty="0">
                  <a:solidFill>
                    <a:schemeClr val="tx1"/>
                  </a:solidFill>
                </a:rPr>
                <a:t>大类</a:t>
              </a:r>
              <a:r>
                <a:rPr lang="en-US" altLang="zh-CN" dirty="0">
                  <a:solidFill>
                    <a:schemeClr val="tx1"/>
                  </a:solidFill>
                </a:rPr>
                <a:t>-</a:t>
              </a:r>
              <a:r>
                <a:rPr lang="zh-CN" altLang="en-US" dirty="0">
                  <a:solidFill>
                    <a:schemeClr val="tx1"/>
                  </a:solidFill>
                </a:rPr>
                <a:t>中类</a:t>
              </a:r>
              <a:r>
                <a:rPr lang="en-US" altLang="zh-CN" dirty="0">
                  <a:solidFill>
                    <a:schemeClr val="tx1"/>
                  </a:solidFill>
                </a:rPr>
                <a:t>-</a:t>
              </a:r>
              <a:r>
                <a:rPr lang="zh-CN" altLang="en-US" dirty="0">
                  <a:solidFill>
                    <a:schemeClr val="tx1"/>
                  </a:solidFill>
                </a:rPr>
                <a:t>小类</a:t>
              </a:r>
              <a:endParaRPr lang="en-US" altLang="zh-CN" dirty="0">
                <a:solidFill>
                  <a:schemeClr val="tx1"/>
                </a:solidFill>
              </a:endParaRPr>
            </a:p>
            <a:p>
              <a:r>
                <a:rPr lang="en-US" altLang="zh-CN" dirty="0">
                  <a:solidFill>
                    <a:schemeClr val="tx1"/>
                  </a:solidFill>
                </a:rPr>
                <a:t>ISIC</a:t>
              </a:r>
              <a:r>
                <a:rPr lang="zh-CN" altLang="en-US" dirty="0">
                  <a:solidFill>
                    <a:schemeClr val="tx1"/>
                  </a:solidFill>
                </a:rPr>
                <a:t> </a:t>
              </a:r>
              <a:r>
                <a:rPr lang="en-US" altLang="zh-CN" dirty="0">
                  <a:solidFill>
                    <a:schemeClr val="tx1"/>
                  </a:solidFill>
                </a:rPr>
                <a:t>Rev.4</a:t>
              </a:r>
              <a:r>
                <a:rPr lang="zh-CN" altLang="en-US" dirty="0">
                  <a:solidFill>
                    <a:schemeClr val="tx1"/>
                  </a:solidFill>
                </a:rPr>
                <a:t>：</a:t>
              </a:r>
              <a:r>
                <a:rPr lang="en-US" altLang="zh-CN" dirty="0">
                  <a:solidFill>
                    <a:schemeClr val="tx1"/>
                  </a:solidFill>
                </a:rPr>
                <a:t>21</a:t>
              </a:r>
              <a:r>
                <a:rPr lang="zh-CN" altLang="en-US" dirty="0">
                  <a:solidFill>
                    <a:schemeClr val="tx1"/>
                  </a:solidFill>
                </a:rPr>
                <a:t>个门类</a:t>
              </a:r>
            </a:p>
          </p:txBody>
        </p:sp>
      </p:grpSp>
      <p:sp>
        <p:nvSpPr>
          <p:cNvPr id="55" name="对角圆角矩形 10">
            <a:extLst>
              <a:ext uri="{FF2B5EF4-FFF2-40B4-BE49-F238E27FC236}">
                <a16:creationId xmlns:a16="http://schemas.microsoft.com/office/drawing/2014/main" id="{55C82CE5-09FC-42E0-8185-1DDA1A05E11F}"/>
              </a:ext>
            </a:extLst>
          </p:cNvPr>
          <p:cNvSpPr/>
          <p:nvPr/>
        </p:nvSpPr>
        <p:spPr>
          <a:xfrm>
            <a:off x="554037" y="1291712"/>
            <a:ext cx="2116011"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产业部门</a:t>
            </a:r>
          </a:p>
        </p:txBody>
      </p:sp>
      <p:sp>
        <p:nvSpPr>
          <p:cNvPr id="4" name="灯片编号占位符 3">
            <a:extLst>
              <a:ext uri="{FF2B5EF4-FFF2-40B4-BE49-F238E27FC236}">
                <a16:creationId xmlns:a16="http://schemas.microsoft.com/office/drawing/2014/main" id="{3D34F3A7-F139-4A7B-81A3-168BB7F06345}"/>
              </a:ext>
            </a:extLst>
          </p:cNvPr>
          <p:cNvSpPr>
            <a:spLocks noGrp="1"/>
          </p:cNvSpPr>
          <p:nvPr>
            <p:ph type="sldNum" sz="quarter" idx="4"/>
          </p:nvPr>
        </p:nvSpPr>
        <p:spPr/>
        <p:txBody>
          <a:bodyPr/>
          <a:lstStyle/>
          <a:p>
            <a:fld id="{089E6A1B-787B-48C2-89E0-46ED219FD4E0}" type="slidenum">
              <a:rPr lang="zh-CN" altLang="en-US" smtClean="0"/>
              <a:pPr/>
              <a:t>23</a:t>
            </a:fld>
            <a:endParaRPr lang="zh-CN" altLang="en-US" dirty="0"/>
          </a:p>
        </p:txBody>
      </p:sp>
      <p:sp>
        <p:nvSpPr>
          <p:cNvPr id="5" name="矩形 4">
            <a:extLst>
              <a:ext uri="{FF2B5EF4-FFF2-40B4-BE49-F238E27FC236}">
                <a16:creationId xmlns:a16="http://schemas.microsoft.com/office/drawing/2014/main" id="{CDFFE2DC-8E43-1A46-9504-4F4E20FF515E}"/>
              </a:ext>
            </a:extLst>
          </p:cNvPr>
          <p:cNvSpPr/>
          <p:nvPr/>
        </p:nvSpPr>
        <p:spPr>
          <a:xfrm>
            <a:off x="2710555" y="1250768"/>
            <a:ext cx="8186857" cy="461665"/>
          </a:xfrm>
          <a:prstGeom prst="rect">
            <a:avLst/>
          </a:prstGeom>
        </p:spPr>
        <p:txBody>
          <a:bodyPr wrap="none">
            <a:spAutoFit/>
          </a:bodyPr>
          <a:lstStyle/>
          <a:p>
            <a:r>
              <a:rPr lang="zh-CN" altLang="en-US" sz="2400" dirty="0"/>
              <a:t>由从事相同或相近生产活动的</a:t>
            </a:r>
            <a:r>
              <a:rPr lang="zh-CN" altLang="en-US" sz="2400" b="1" dirty="0">
                <a:solidFill>
                  <a:srgbClr val="FF0000"/>
                </a:solidFill>
              </a:rPr>
              <a:t>基层单位</a:t>
            </a:r>
            <a:r>
              <a:rPr lang="zh-CN" altLang="en-US" sz="2400" dirty="0"/>
              <a:t>集合所组成的部门。</a:t>
            </a:r>
          </a:p>
        </p:txBody>
      </p:sp>
      <p:pic>
        <p:nvPicPr>
          <p:cNvPr id="7" name="图片 6">
            <a:extLst>
              <a:ext uri="{FF2B5EF4-FFF2-40B4-BE49-F238E27FC236}">
                <a16:creationId xmlns:a16="http://schemas.microsoft.com/office/drawing/2014/main" id="{66B49A3D-FE6D-0848-A0DB-E1F6F59FE35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3569" y="1897025"/>
            <a:ext cx="1445478" cy="1445478"/>
          </a:xfrm>
          <a:prstGeom prst="rect">
            <a:avLst/>
          </a:prstGeom>
        </p:spPr>
      </p:pic>
      <p:pic>
        <p:nvPicPr>
          <p:cNvPr id="9" name="图片 8">
            <a:extLst>
              <a:ext uri="{FF2B5EF4-FFF2-40B4-BE49-F238E27FC236}">
                <a16:creationId xmlns:a16="http://schemas.microsoft.com/office/drawing/2014/main" id="{C8D31B54-08A7-C447-A521-C15167DDE878}"/>
              </a:ext>
            </a:extLst>
          </p:cNvPr>
          <p:cNvPicPr>
            <a:picLocks noChangeAspect="1"/>
          </p:cNvPicPr>
          <p:nvPr/>
        </p:nvPicPr>
        <p:blipFill>
          <a:blip r:embed="rId3">
            <a:clrChange>
              <a:clrFrom>
                <a:srgbClr val="38B8B9"/>
              </a:clrFrom>
              <a:clrTo>
                <a:srgbClr val="38B8B9">
                  <a:alpha val="0"/>
                </a:srgbClr>
              </a:clrTo>
            </a:clrChange>
            <a:extLst>
              <a:ext uri="{28A0092B-C50C-407E-A947-70E740481C1C}">
                <a14:useLocalDpi xmlns:a14="http://schemas.microsoft.com/office/drawing/2010/main" val="0"/>
              </a:ext>
            </a:extLst>
          </a:blip>
          <a:stretch>
            <a:fillRect/>
          </a:stretch>
        </p:blipFill>
        <p:spPr>
          <a:xfrm>
            <a:off x="7814723" y="3288850"/>
            <a:ext cx="1651000" cy="1651000"/>
          </a:xfrm>
          <a:prstGeom prst="rect">
            <a:avLst/>
          </a:prstGeom>
        </p:spPr>
      </p:pic>
      <p:pic>
        <p:nvPicPr>
          <p:cNvPr id="12" name="图片 11">
            <a:extLst>
              <a:ext uri="{FF2B5EF4-FFF2-40B4-BE49-F238E27FC236}">
                <a16:creationId xmlns:a16="http://schemas.microsoft.com/office/drawing/2014/main" id="{1ED793D4-DA18-584F-9111-A5AE97F9E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5707" y="5106460"/>
            <a:ext cx="2468165" cy="12705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4" name="矩形 23">
            <a:extLst>
              <a:ext uri="{FF2B5EF4-FFF2-40B4-BE49-F238E27FC236}">
                <a16:creationId xmlns:a16="http://schemas.microsoft.com/office/drawing/2014/main" id="{5F13B0E9-8B11-CF47-9051-B9C59E779168}"/>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212055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四、标准产品分类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24</a:t>
            </a:fld>
            <a:endParaRPr lang="zh-CN" altLang="en-US" dirty="0"/>
          </a:p>
        </p:txBody>
      </p:sp>
      <p:sp>
        <p:nvSpPr>
          <p:cNvPr id="23" name="矩形 22">
            <a:extLst>
              <a:ext uri="{FF2B5EF4-FFF2-40B4-BE49-F238E27FC236}">
                <a16:creationId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6" name="矩形 5">
            <a:extLst>
              <a:ext uri="{FF2B5EF4-FFF2-40B4-BE49-F238E27FC236}">
                <a16:creationId xmlns:a16="http://schemas.microsoft.com/office/drawing/2014/main" id="{A32AC3DE-226D-4D41-BDDA-37EE12EB9A71}"/>
              </a:ext>
            </a:extLst>
          </p:cNvPr>
          <p:cNvSpPr/>
          <p:nvPr/>
        </p:nvSpPr>
        <p:spPr>
          <a:xfrm>
            <a:off x="803970" y="1607573"/>
            <a:ext cx="10719738" cy="2797048"/>
          </a:xfrm>
          <a:prstGeom prst="rect">
            <a:avLst/>
          </a:prstGeom>
        </p:spPr>
        <p:txBody>
          <a:bodyPr wrap="square">
            <a:spAutoFit/>
          </a:bodyPr>
          <a:lstStyle/>
          <a:p>
            <a:pPr>
              <a:lnSpc>
                <a:spcPct val="150000"/>
              </a:lnSpc>
            </a:pPr>
            <a:r>
              <a:rPr lang="zh-CN" altLang="en-US" sz="2400" dirty="0"/>
              <a:t>        在国民经济运行中，产品是基层单位和机构部门生产活动成果的集中体现，在经济交易中产品通常是第一位的，基层单位和机构部门几乎所有活动均以产品为中心。因此，为保证国民经济统计工作的有序进行和国际比较，必须基于产品的同质性原则，对全社会经济活动的产品进行标准分类和统一编码，这便是</a:t>
            </a:r>
            <a:r>
              <a:rPr lang="zh-CN" altLang="en-US" sz="2400" b="1" dirty="0"/>
              <a:t>标准产品分类</a:t>
            </a:r>
            <a:r>
              <a:rPr lang="zh-CN" altLang="en-US" sz="2400" dirty="0"/>
              <a:t>。</a:t>
            </a:r>
            <a:endParaRPr lang="en-US" altLang="zh-CN" sz="2400" dirty="0"/>
          </a:p>
        </p:txBody>
      </p:sp>
      <p:sp>
        <p:nvSpPr>
          <p:cNvPr id="26" name="圆角矩形 9">
            <a:extLst>
              <a:ext uri="{FF2B5EF4-FFF2-40B4-BE49-F238E27FC236}">
                <a16:creationId xmlns:a16="http://schemas.microsoft.com/office/drawing/2014/main" id="{2A0DD184-E342-7A4A-A683-A6AB7A0ACE21}"/>
              </a:ext>
            </a:extLst>
          </p:cNvPr>
          <p:cNvSpPr/>
          <p:nvPr/>
        </p:nvSpPr>
        <p:spPr>
          <a:xfrm>
            <a:off x="659953" y="1463954"/>
            <a:ext cx="11078965"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Tree>
    <p:extLst>
      <p:ext uri="{BB962C8B-B14F-4D97-AF65-F5344CB8AC3E}">
        <p14:creationId xmlns:p14="http://schemas.microsoft.com/office/powerpoint/2010/main" val="3906421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四、标准产品分类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3C1A61CF-3170-4CEC-B9D2-93896CB1C0C7}"/>
              </a:ext>
            </a:extLst>
          </p:cNvPr>
          <p:cNvSpPr>
            <a:spLocks noGrp="1"/>
          </p:cNvSpPr>
          <p:nvPr>
            <p:ph type="sldNum" sz="quarter" idx="4"/>
          </p:nvPr>
        </p:nvSpPr>
        <p:spPr/>
        <p:txBody>
          <a:bodyPr/>
          <a:lstStyle/>
          <a:p>
            <a:fld id="{089E6A1B-787B-48C2-89E0-46ED219FD4E0}" type="slidenum">
              <a:rPr lang="zh-CN" altLang="en-US" smtClean="0"/>
              <a:pPr/>
              <a:t>25</a:t>
            </a:fld>
            <a:endParaRPr lang="zh-CN" altLang="en-US" dirty="0"/>
          </a:p>
        </p:txBody>
      </p:sp>
      <p:grpSp>
        <p:nvGrpSpPr>
          <p:cNvPr id="22" name="组合 21">
            <a:extLst>
              <a:ext uri="{FF2B5EF4-FFF2-40B4-BE49-F238E27FC236}">
                <a16:creationId xmlns:a16="http://schemas.microsoft.com/office/drawing/2014/main" id="{D09A48F3-93D1-5A4D-88F5-EAAFE04E6D54}"/>
              </a:ext>
            </a:extLst>
          </p:cNvPr>
          <p:cNvGrpSpPr/>
          <p:nvPr/>
        </p:nvGrpSpPr>
        <p:grpSpPr>
          <a:xfrm>
            <a:off x="384049" y="1786638"/>
            <a:ext cx="11301981" cy="4138674"/>
            <a:chOff x="384049" y="1786638"/>
            <a:chExt cx="11301981" cy="4138674"/>
          </a:xfrm>
        </p:grpSpPr>
        <p:grpSp>
          <p:nvGrpSpPr>
            <p:cNvPr id="5" name="组合 4">
              <a:extLst>
                <a:ext uri="{FF2B5EF4-FFF2-40B4-BE49-F238E27FC236}">
                  <a16:creationId xmlns:a16="http://schemas.microsoft.com/office/drawing/2014/main" id="{87E88467-7764-470F-B5B1-0D9A94914D99}"/>
                </a:ext>
              </a:extLst>
            </p:cNvPr>
            <p:cNvGrpSpPr/>
            <p:nvPr/>
          </p:nvGrpSpPr>
          <p:grpSpPr>
            <a:xfrm>
              <a:off x="384049" y="1786638"/>
              <a:ext cx="11301981" cy="3599358"/>
              <a:chOff x="384049" y="1969518"/>
              <a:chExt cx="11301981" cy="3599358"/>
            </a:xfrm>
          </p:grpSpPr>
          <p:sp>
            <p:nvSpPr>
              <p:cNvPr id="62" name="任意多边形 9">
                <a:extLst>
                  <a:ext uri="{FF2B5EF4-FFF2-40B4-BE49-F238E27FC236}">
                    <a16:creationId xmlns:a16="http://schemas.microsoft.com/office/drawing/2014/main" id="{180BF3FE-91DE-4A15-AB24-7E6388BCF2EC}"/>
                  </a:ext>
                </a:extLst>
              </p:cNvPr>
              <p:cNvSpPr/>
              <p:nvPr/>
            </p:nvSpPr>
            <p:spPr>
              <a:xfrm>
                <a:off x="6777215" y="1969518"/>
                <a:ext cx="4908815" cy="557825"/>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按大类经济类别分类（</a:t>
                </a: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BEC</a:t>
                </a: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3" name="任意多边形 11">
                <a:extLst>
                  <a:ext uri="{FF2B5EF4-FFF2-40B4-BE49-F238E27FC236}">
                    <a16:creationId xmlns:a16="http://schemas.microsoft.com/office/drawing/2014/main" id="{57185CAB-A5E9-45A1-8BCF-8CC7F0F6E021}"/>
                  </a:ext>
                </a:extLst>
              </p:cNvPr>
              <p:cNvSpPr/>
              <p:nvPr/>
            </p:nvSpPr>
            <p:spPr>
              <a:xfrm>
                <a:off x="6777214" y="3447551"/>
                <a:ext cx="4908815" cy="5726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商品名称及编码协调制度（</a:t>
                </a: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HS</a:t>
                </a: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任意多边形 17">
                <a:extLst>
                  <a:ext uri="{FF2B5EF4-FFF2-40B4-BE49-F238E27FC236}">
                    <a16:creationId xmlns:a16="http://schemas.microsoft.com/office/drawing/2014/main" id="{2A80FE05-80EC-408C-8E5A-B78F2227D408}"/>
                  </a:ext>
                </a:extLst>
              </p:cNvPr>
              <p:cNvSpPr/>
              <p:nvPr/>
            </p:nvSpPr>
            <p:spPr>
              <a:xfrm>
                <a:off x="6479219" y="4947360"/>
                <a:ext cx="3676349" cy="58323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主要产品分类（</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CPC</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圆角右箭头 4">
                <a:extLst>
                  <a:ext uri="{FF2B5EF4-FFF2-40B4-BE49-F238E27FC236}">
                    <a16:creationId xmlns:a16="http://schemas.microsoft.com/office/drawing/2014/main" id="{09A3D653-21F9-46B6-9B40-4EB3A3FDCAAB}"/>
                  </a:ext>
                </a:extLst>
              </p:cNvPr>
              <p:cNvSpPr/>
              <p:nvPr/>
            </p:nvSpPr>
            <p:spPr>
              <a:xfrm>
                <a:off x="2863911" y="2683701"/>
                <a:ext cx="1094308" cy="1243032"/>
              </a:xfrm>
              <a:prstGeom prst="bentArrow">
                <a:avLst>
                  <a:gd name="adj1" fmla="val 11338"/>
                  <a:gd name="adj2" fmla="val 21322"/>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68" name="任意多边形 5">
                <a:extLst>
                  <a:ext uri="{FF2B5EF4-FFF2-40B4-BE49-F238E27FC236}">
                    <a16:creationId xmlns:a16="http://schemas.microsoft.com/office/drawing/2014/main" id="{CDADA061-A9BA-4072-98BC-1A1991B7BE43}"/>
                  </a:ext>
                </a:extLst>
              </p:cNvPr>
              <p:cNvSpPr/>
              <p:nvPr/>
            </p:nvSpPr>
            <p:spPr>
              <a:xfrm>
                <a:off x="384049" y="3724576"/>
                <a:ext cx="2999232" cy="671989"/>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6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主要标准产品分类</a:t>
                </a:r>
              </a:p>
            </p:txBody>
          </p:sp>
          <p:sp>
            <p:nvSpPr>
              <p:cNvPr id="69" name="圆角右箭头 22">
                <a:extLst>
                  <a:ext uri="{FF2B5EF4-FFF2-40B4-BE49-F238E27FC236}">
                    <a16:creationId xmlns:a16="http://schemas.microsoft.com/office/drawing/2014/main" id="{9075D5C8-CCF5-4AA8-80ED-744AE8CF78C1}"/>
                  </a:ext>
                </a:extLst>
              </p:cNvPr>
              <p:cNvSpPr/>
              <p:nvPr/>
            </p:nvSpPr>
            <p:spPr>
              <a:xfrm>
                <a:off x="4600352" y="2248431"/>
                <a:ext cx="1978772" cy="529384"/>
              </a:xfrm>
              <a:prstGeom prst="bentArrow">
                <a:avLst/>
              </a:prstGeom>
              <a:solidFill>
                <a:srgbClr val="186E9D"/>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70" name="圆角右箭头 23">
                <a:extLst>
                  <a:ext uri="{FF2B5EF4-FFF2-40B4-BE49-F238E27FC236}">
                    <a16:creationId xmlns:a16="http://schemas.microsoft.com/office/drawing/2014/main" id="{AE852398-3239-46ED-92B0-095FC18E9296}"/>
                  </a:ext>
                </a:extLst>
              </p:cNvPr>
              <p:cNvSpPr/>
              <p:nvPr/>
            </p:nvSpPr>
            <p:spPr>
              <a:xfrm flipV="1">
                <a:off x="4601296" y="3224574"/>
                <a:ext cx="1952143" cy="557736"/>
              </a:xfrm>
              <a:prstGeom prst="bentArrow">
                <a:avLst/>
              </a:prstGeom>
              <a:solidFill>
                <a:srgbClr val="186E9D"/>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a:latin typeface="微软雅黑" panose="020B0503020204020204" pitchFamily="34" charset="-122"/>
                  <a:ea typeface="微软雅黑" panose="020B0503020204020204" pitchFamily="34" charset="-122"/>
                </a:endParaRPr>
              </a:p>
            </p:txBody>
          </p:sp>
          <p:sp>
            <p:nvSpPr>
              <p:cNvPr id="71" name="任意多边形 7">
                <a:extLst>
                  <a:ext uri="{FF2B5EF4-FFF2-40B4-BE49-F238E27FC236}">
                    <a16:creationId xmlns:a16="http://schemas.microsoft.com/office/drawing/2014/main" id="{68E73D15-D181-4FE9-BE6C-AC253795CB84}"/>
                  </a:ext>
                </a:extLst>
              </p:cNvPr>
              <p:cNvSpPr/>
              <p:nvPr/>
            </p:nvSpPr>
            <p:spPr>
              <a:xfrm>
                <a:off x="4153480" y="2678499"/>
                <a:ext cx="2230383" cy="569264"/>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186E9D"/>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国际贸易产品</a:t>
                </a:r>
                <a:endParaRPr lang="zh-CN" altLang="en-US" sz="2400" b="1" kern="1200" dirty="0">
                  <a:latin typeface="微软雅黑" panose="020B0503020204020204" pitchFamily="34" charset="-122"/>
                  <a:ea typeface="微软雅黑" panose="020B0503020204020204" pitchFamily="34" charset="-122"/>
                </a:endParaRPr>
              </a:p>
            </p:txBody>
          </p:sp>
          <p:sp>
            <p:nvSpPr>
              <p:cNvPr id="74" name="任意多边形 13">
                <a:extLst>
                  <a:ext uri="{FF2B5EF4-FFF2-40B4-BE49-F238E27FC236}">
                    <a16:creationId xmlns:a16="http://schemas.microsoft.com/office/drawing/2014/main" id="{5E4F6F0C-D043-4075-8217-F506A323578B}"/>
                  </a:ext>
                </a:extLst>
              </p:cNvPr>
              <p:cNvSpPr/>
              <p:nvPr/>
            </p:nvSpPr>
            <p:spPr>
              <a:xfrm>
                <a:off x="4153479" y="4873151"/>
                <a:ext cx="2230383" cy="690861"/>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186E9D"/>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ISIC</a:t>
                </a:r>
                <a:r>
                  <a:rPr lang="zh-CN" altLang="en-US" sz="2400" b="1" dirty="0">
                    <a:latin typeface="微软雅黑" panose="020B0503020204020204" pitchFamily="34" charset="-122"/>
                    <a:ea typeface="微软雅黑" panose="020B0503020204020204" pitchFamily="34" charset="-122"/>
                  </a:rPr>
                  <a:t>并行的产品分类体系</a:t>
                </a:r>
              </a:p>
            </p:txBody>
          </p:sp>
          <p:sp>
            <p:nvSpPr>
              <p:cNvPr id="24" name="圆角右箭头 4">
                <a:extLst>
                  <a:ext uri="{FF2B5EF4-FFF2-40B4-BE49-F238E27FC236}">
                    <a16:creationId xmlns:a16="http://schemas.microsoft.com/office/drawing/2014/main" id="{05454941-6DC9-4A82-AF43-2A55863B96A5}"/>
                  </a:ext>
                </a:extLst>
              </p:cNvPr>
              <p:cNvSpPr/>
              <p:nvPr/>
            </p:nvSpPr>
            <p:spPr>
              <a:xfrm flipV="1">
                <a:off x="2846894" y="4325844"/>
                <a:ext cx="1111324" cy="1243032"/>
              </a:xfrm>
              <a:prstGeom prst="bentArrow">
                <a:avLst>
                  <a:gd name="adj1" fmla="val 11338"/>
                  <a:gd name="adj2" fmla="val 25000"/>
                  <a:gd name="adj3" fmla="val 25000"/>
                  <a:gd name="adj4" fmla="val 21549"/>
                </a:avLst>
              </a:prstGeom>
              <a:solidFill>
                <a:srgbClr val="962B61"/>
              </a:solidFill>
              <a:ln>
                <a:noFill/>
              </a:ln>
              <a:effectLst/>
              <a:scene3d>
                <a:camera prst="orthographicFront">
                  <a:rot lat="0" lon="0" rev="0"/>
                </a:camera>
                <a:lightRig rig="contrasting" dir="t">
                  <a:rot lat="0" lon="0" rev="1500000"/>
                </a:lightRig>
              </a:scene3d>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algn="ctr" defTabSz="1644650">
                  <a:lnSpc>
                    <a:spcPct val="90000"/>
                  </a:lnSpc>
                  <a:spcAft>
                    <a:spcPct val="35000"/>
                  </a:spcAft>
                </a:pPr>
                <a:endParaRPr lang="zh-CN" altLang="en-US" sz="2400" b="1" dirty="0">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91C0AF97-548B-214C-81C1-B071A05A5E22}"/>
                </a:ext>
              </a:extLst>
            </p:cNvPr>
            <p:cNvGrpSpPr/>
            <p:nvPr/>
          </p:nvGrpSpPr>
          <p:grpSpPr>
            <a:xfrm>
              <a:off x="10250925" y="4325405"/>
              <a:ext cx="1272783" cy="1599907"/>
              <a:chOff x="10250925" y="4325405"/>
              <a:chExt cx="1272783" cy="1599907"/>
            </a:xfrm>
          </p:grpSpPr>
          <p:sp>
            <p:nvSpPr>
              <p:cNvPr id="44" name="圆角矩形 9">
                <a:extLst>
                  <a:ext uri="{FF2B5EF4-FFF2-40B4-BE49-F238E27FC236}">
                    <a16:creationId xmlns:a16="http://schemas.microsoft.com/office/drawing/2014/main" id="{3D82DBF6-8385-0A4B-B035-FBC78BF393A5}"/>
                  </a:ext>
                </a:extLst>
              </p:cNvPr>
              <p:cNvSpPr/>
              <p:nvPr/>
            </p:nvSpPr>
            <p:spPr>
              <a:xfrm>
                <a:off x="10250925" y="4325405"/>
                <a:ext cx="1272783" cy="1599907"/>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文本框 19">
                <a:extLst>
                  <a:ext uri="{FF2B5EF4-FFF2-40B4-BE49-F238E27FC236}">
                    <a16:creationId xmlns:a16="http://schemas.microsoft.com/office/drawing/2014/main" id="{56E92ADD-0D7E-1249-94F9-8813FF7B71C7}"/>
                  </a:ext>
                </a:extLst>
              </p:cNvPr>
              <p:cNvSpPr txBox="1"/>
              <p:nvPr/>
            </p:nvSpPr>
            <p:spPr>
              <a:xfrm>
                <a:off x="10348772" y="4525193"/>
                <a:ext cx="1097280" cy="1200329"/>
              </a:xfrm>
              <a:prstGeom prst="rect">
                <a:avLst/>
              </a:prstGeom>
              <a:noFill/>
            </p:spPr>
            <p:txBody>
              <a:bodyPr wrap="square" rtlCol="0">
                <a:spAutoFit/>
              </a:bodyPr>
              <a:lstStyle/>
              <a:p>
                <a:r>
                  <a:rPr kumimoji="1" lang="en-US" altLang="zh-CN" b="1" dirty="0"/>
                  <a:t>COFOG</a:t>
                </a:r>
              </a:p>
              <a:p>
                <a:r>
                  <a:rPr kumimoji="1" lang="en-US" altLang="zh-CN" b="1" dirty="0"/>
                  <a:t>COPNI</a:t>
                </a:r>
              </a:p>
              <a:p>
                <a:r>
                  <a:rPr kumimoji="1" lang="en-US" altLang="zh-CN" b="1" dirty="0"/>
                  <a:t>COICOP</a:t>
                </a:r>
              </a:p>
              <a:p>
                <a:r>
                  <a:rPr kumimoji="1" lang="en-US" altLang="zh-CN" b="1" dirty="0"/>
                  <a:t>COPP</a:t>
                </a:r>
                <a:endParaRPr kumimoji="1" lang="zh-CN" altLang="en-US" b="1" dirty="0"/>
              </a:p>
            </p:txBody>
          </p:sp>
        </p:grpSp>
      </p:grpSp>
      <p:sp>
        <p:nvSpPr>
          <p:cNvPr id="23" name="矩形 22">
            <a:extLst>
              <a:ext uri="{FF2B5EF4-FFF2-40B4-BE49-F238E27FC236}">
                <a16:creationId xmlns:a16="http://schemas.microsoft.com/office/drawing/2014/main" id="{13573001-637A-FA46-9382-7E1972FA2095}"/>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
        <p:nvSpPr>
          <p:cNvPr id="25" name="任意多边形 9">
            <a:extLst>
              <a:ext uri="{FF2B5EF4-FFF2-40B4-BE49-F238E27FC236}">
                <a16:creationId xmlns:a16="http://schemas.microsoft.com/office/drawing/2014/main" id="{A1123B32-8AF9-7F4B-9D5A-FB484B13552F}"/>
              </a:ext>
            </a:extLst>
          </p:cNvPr>
          <p:cNvSpPr/>
          <p:nvPr/>
        </p:nvSpPr>
        <p:spPr>
          <a:xfrm>
            <a:off x="6777213" y="2520350"/>
            <a:ext cx="4908815" cy="544532"/>
          </a:xfrm>
          <a:custGeom>
            <a:avLst/>
            <a:gdLst>
              <a:gd name="connsiteX0" fmla="*/ 0 w 2995525"/>
              <a:gd name="connsiteY0" fmla="*/ 149776 h 1497762"/>
              <a:gd name="connsiteX1" fmla="*/ 149776 w 2995525"/>
              <a:gd name="connsiteY1" fmla="*/ 0 h 1497762"/>
              <a:gd name="connsiteX2" fmla="*/ 2845749 w 2995525"/>
              <a:gd name="connsiteY2" fmla="*/ 0 h 1497762"/>
              <a:gd name="connsiteX3" fmla="*/ 2995525 w 2995525"/>
              <a:gd name="connsiteY3" fmla="*/ 149776 h 1497762"/>
              <a:gd name="connsiteX4" fmla="*/ 2995525 w 2995525"/>
              <a:gd name="connsiteY4" fmla="*/ 1347986 h 1497762"/>
              <a:gd name="connsiteX5" fmla="*/ 2845749 w 2995525"/>
              <a:gd name="connsiteY5" fmla="*/ 1497762 h 1497762"/>
              <a:gd name="connsiteX6" fmla="*/ 149776 w 2995525"/>
              <a:gd name="connsiteY6" fmla="*/ 1497762 h 1497762"/>
              <a:gd name="connsiteX7" fmla="*/ 0 w 2995525"/>
              <a:gd name="connsiteY7" fmla="*/ 1347986 h 1497762"/>
              <a:gd name="connsiteX8" fmla="*/ 0 w 2995525"/>
              <a:gd name="connsiteY8" fmla="*/ 149776 h 149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5" h="1497762">
                <a:moveTo>
                  <a:pt x="0" y="149776"/>
                </a:moveTo>
                <a:cubicBezTo>
                  <a:pt x="0" y="67057"/>
                  <a:pt x="67057" y="0"/>
                  <a:pt x="149776" y="0"/>
                </a:cubicBezTo>
                <a:lnTo>
                  <a:pt x="2845749" y="0"/>
                </a:lnTo>
                <a:cubicBezTo>
                  <a:pt x="2928468" y="0"/>
                  <a:pt x="2995525" y="67057"/>
                  <a:pt x="2995525" y="149776"/>
                </a:cubicBezTo>
                <a:lnTo>
                  <a:pt x="2995525" y="1347986"/>
                </a:lnTo>
                <a:cubicBezTo>
                  <a:pt x="2995525" y="1430705"/>
                  <a:pt x="2928468" y="1497762"/>
                  <a:pt x="2845749" y="1497762"/>
                </a:cubicBezTo>
                <a:lnTo>
                  <a:pt x="149776" y="1497762"/>
                </a:lnTo>
                <a:cubicBezTo>
                  <a:pt x="67057" y="1497762"/>
                  <a:pt x="0" y="1430705"/>
                  <a:pt x="0" y="1347986"/>
                </a:cubicBezTo>
                <a:lnTo>
                  <a:pt x="0" y="149776"/>
                </a:lnTo>
                <a:close/>
              </a:path>
            </a:pathLst>
          </a:custGeom>
          <a:solidFill>
            <a:srgbClr val="EEC135"/>
          </a:solidFill>
          <a:ln>
            <a:noFill/>
          </a:ln>
          <a:effectLst/>
          <a:scene3d>
            <a:camera prst="orthographicFront">
              <a:rot lat="0" lon="0" rev="0"/>
            </a:camera>
            <a:lightRig rig="contrasting" dir="t">
              <a:rot lat="0" lon="0" rev="7800000"/>
            </a:lightRig>
          </a:scene3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363" tIns="67363" rIns="67363" bIns="67363" numCol="1" spcCol="1270" anchor="ctr" anchorCtr="0">
            <a:noAutofit/>
          </a:bodyPr>
          <a:lstStyle/>
          <a:p>
            <a:pPr lvl="0" algn="ctr" defTabSz="1644650">
              <a:lnSpc>
                <a:spcPct val="90000"/>
              </a:lnSpc>
              <a:spcBef>
                <a:spcPct val="0"/>
              </a:spcBef>
              <a:spcAft>
                <a:spcPct val="35000"/>
              </a:spcAft>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国际贸易标准分类（</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SITC</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7" name="太阳 6">
            <a:extLst>
              <a:ext uri="{FF2B5EF4-FFF2-40B4-BE49-F238E27FC236}">
                <a16:creationId xmlns:a16="http://schemas.microsoft.com/office/drawing/2014/main" id="{D9BE34B5-C1B7-4A4C-8D27-DB3C5DC7AB1C}"/>
              </a:ext>
            </a:extLst>
          </p:cNvPr>
          <p:cNvSpPr/>
          <p:nvPr/>
        </p:nvSpPr>
        <p:spPr>
          <a:xfrm>
            <a:off x="6870357" y="2639127"/>
            <a:ext cx="333632" cy="30697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116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四、标准产品分类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33">
            <a:extLst>
              <a:ext uri="{FF2B5EF4-FFF2-40B4-BE49-F238E27FC236}">
                <a16:creationId xmlns:a16="http://schemas.microsoft.com/office/drawing/2014/main" id="{847A4DD7-71A9-4BF4-B6EA-08806BAB942B}"/>
              </a:ext>
            </a:extLst>
          </p:cNvPr>
          <p:cNvGrpSpPr/>
          <p:nvPr/>
        </p:nvGrpSpPr>
        <p:grpSpPr>
          <a:xfrm>
            <a:off x="5758318" y="2594706"/>
            <a:ext cx="508474" cy="3603475"/>
            <a:chOff x="6011629" y="3216672"/>
            <a:chExt cx="695407" cy="4928240"/>
          </a:xfrm>
        </p:grpSpPr>
        <p:sp>
          <p:nvSpPr>
            <p:cNvPr id="8" name="矩形 7">
              <a:extLst>
                <a:ext uri="{FF2B5EF4-FFF2-40B4-BE49-F238E27FC236}">
                  <a16:creationId xmlns:a16="http://schemas.microsoft.com/office/drawing/2014/main" id="{9D8E1E4E-90DA-41FC-9189-F7AEF81A074D}"/>
                </a:ext>
              </a:extLst>
            </p:cNvPr>
            <p:cNvSpPr/>
            <p:nvPr/>
          </p:nvSpPr>
          <p:spPr>
            <a:xfrm rot="2700000">
              <a:off x="6011629" y="3216672"/>
              <a:ext cx="695406" cy="695406"/>
            </a:xfrm>
            <a:prstGeom prst="rect">
              <a:avLst/>
            </a:prstGeom>
            <a:solidFill>
              <a:srgbClr val="F26D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ED0675B1-1A75-41BE-A320-DE24F8D4D7C6}"/>
                </a:ext>
              </a:extLst>
            </p:cNvPr>
            <p:cNvSpPr/>
            <p:nvPr/>
          </p:nvSpPr>
          <p:spPr>
            <a:xfrm rot="2700000">
              <a:off x="6011630" y="7449506"/>
              <a:ext cx="695406" cy="695406"/>
            </a:xfrm>
            <a:prstGeom prst="rect">
              <a:avLst/>
            </a:prstGeom>
            <a:solidFill>
              <a:srgbClr val="9BBB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1" name="矩形 10">
            <a:extLst>
              <a:ext uri="{FF2B5EF4-FFF2-40B4-BE49-F238E27FC236}">
                <a16:creationId xmlns:a16="http://schemas.microsoft.com/office/drawing/2014/main" id="{B1970BC7-4AE4-4DA6-8C94-863F0DD5E93A}"/>
              </a:ext>
            </a:extLst>
          </p:cNvPr>
          <p:cNvSpPr/>
          <p:nvPr/>
        </p:nvSpPr>
        <p:spPr>
          <a:xfrm>
            <a:off x="8896109" y="2242000"/>
            <a:ext cx="2765679" cy="705412"/>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400" b="1" dirty="0">
                <a:latin typeface="微软雅黑" panose="020B0503020204020204" pitchFamily="34" charset="-122"/>
                <a:ea typeface="微软雅黑" panose="020B0503020204020204" pitchFamily="34" charset="-122"/>
              </a:rPr>
              <a:t>版本信息</a:t>
            </a:r>
          </a:p>
        </p:txBody>
      </p:sp>
      <p:sp>
        <p:nvSpPr>
          <p:cNvPr id="12" name="矩形 11">
            <a:extLst>
              <a:ext uri="{FF2B5EF4-FFF2-40B4-BE49-F238E27FC236}">
                <a16:creationId xmlns:a16="http://schemas.microsoft.com/office/drawing/2014/main" id="{728FE7CA-DF7B-40CA-A93F-1A44C8F0B84D}"/>
              </a:ext>
            </a:extLst>
          </p:cNvPr>
          <p:cNvSpPr/>
          <p:nvPr/>
        </p:nvSpPr>
        <p:spPr>
          <a:xfrm>
            <a:off x="193841" y="1968648"/>
            <a:ext cx="3149608" cy="4486741"/>
          </a:xfrm>
          <a:prstGeom prst="rect">
            <a:avLst/>
          </a:prstGeom>
          <a:ln w="19050">
            <a:solidFill>
              <a:srgbClr val="9BBB40"/>
            </a:solidFill>
          </a:ln>
        </p:spPr>
        <p:txBody>
          <a:bodyPr wrap="square">
            <a:spAutoFit/>
          </a:bodyPr>
          <a:lstStyle/>
          <a:p>
            <a:pPr marL="342900" lvl="0" indent="-342900" algn="just" defTabSz="1244600">
              <a:lnSpc>
                <a:spcPct val="120000"/>
              </a:lnSpc>
              <a:spcAft>
                <a:spcPts val="0"/>
              </a:spcAft>
              <a:buFont typeface="Wingdings" pitchFamily="2" charset="2"/>
              <a:buChar char="l"/>
            </a:pPr>
            <a:r>
              <a:rPr lang="zh-CN" altLang="en-US" sz="2400" dirty="0">
                <a:latin typeface="微软雅黑" panose="020B0503020204020204" pitchFamily="34" charset="-122"/>
                <a:ea typeface="微软雅黑" panose="020B0503020204020204" pitchFamily="34" charset="-122"/>
              </a:rPr>
              <a:t>分类单位：进入国际贸易的商品</a:t>
            </a:r>
            <a:endParaRPr lang="en-US" altLang="zh-CN" sz="2400" dirty="0">
              <a:latin typeface="微软雅黑" panose="020B0503020204020204" pitchFamily="34" charset="-122"/>
              <a:ea typeface="微软雅黑" panose="020B0503020204020204" pitchFamily="34" charset="-122"/>
            </a:endParaRPr>
          </a:p>
          <a:p>
            <a:pPr marL="342900" lvl="0" indent="-342900" algn="just" defTabSz="1244600">
              <a:lnSpc>
                <a:spcPct val="120000"/>
              </a:lnSpc>
              <a:spcAft>
                <a:spcPts val="0"/>
              </a:spcAft>
              <a:buFont typeface="Wingdings" pitchFamily="2" charset="2"/>
              <a:buChar char="l"/>
            </a:pPr>
            <a:r>
              <a:rPr lang="zh-CN" altLang="en-US" sz="2400" dirty="0">
                <a:latin typeface="微软雅黑" panose="020B0503020204020204" pitchFamily="34" charset="-122"/>
                <a:ea typeface="微软雅黑" panose="020B0503020204020204" pitchFamily="34" charset="-122"/>
              </a:rPr>
              <a:t>分类依据：商品的原料、加工处理程度、用途和功能</a:t>
            </a:r>
            <a:endParaRPr lang="en-US" altLang="zh-CN" sz="2400" dirty="0">
              <a:latin typeface="微软雅黑" panose="020B0503020204020204" pitchFamily="34" charset="-122"/>
              <a:ea typeface="微软雅黑" panose="020B0503020204020204" pitchFamily="34" charset="-122"/>
            </a:endParaRPr>
          </a:p>
          <a:p>
            <a:pPr marL="342900" lvl="0" indent="-342900" algn="just" defTabSz="1244600">
              <a:lnSpc>
                <a:spcPct val="120000"/>
              </a:lnSpc>
              <a:spcAft>
                <a:spcPts val="0"/>
              </a:spcAft>
              <a:buFont typeface="Wingdings" pitchFamily="2" charset="2"/>
              <a:buChar char="l"/>
            </a:pPr>
            <a:r>
              <a:rPr lang="zh-CN" altLang="en-US" sz="2400" dirty="0">
                <a:latin typeface="微软雅黑" panose="020B0503020204020204" pitchFamily="34" charset="-122"/>
                <a:ea typeface="微软雅黑" panose="020B0503020204020204" pitchFamily="34" charset="-122"/>
              </a:rPr>
              <a:t>分类目的：推进国际贸易统计的标准化，使各国的国际贸易统计数据具有可比性</a:t>
            </a:r>
            <a:endParaRPr lang="en-US" altLang="zh-CN" sz="2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64CE990-F1AD-4A25-A605-C8C1E9292D90}"/>
              </a:ext>
            </a:extLst>
          </p:cNvPr>
          <p:cNvSpPr/>
          <p:nvPr/>
        </p:nvSpPr>
        <p:spPr>
          <a:xfrm>
            <a:off x="8896109" y="3071150"/>
            <a:ext cx="2765680" cy="3157146"/>
          </a:xfrm>
          <a:prstGeom prst="rect">
            <a:avLst/>
          </a:prstGeom>
          <a:ln w="19050">
            <a:solidFill>
              <a:srgbClr val="F26D64"/>
            </a:solidFill>
          </a:ln>
        </p:spPr>
        <p:txBody>
          <a:bodyPr wrap="square">
            <a:spAutoFit/>
          </a:bodyPr>
          <a:lstStyle/>
          <a:p>
            <a:pPr lvl="0" algn="just" defTabSz="1244600">
              <a:lnSpc>
                <a:spcPct val="120000"/>
              </a:lnSpc>
              <a:spcAft>
                <a:spcPts val="0"/>
              </a:spcAft>
            </a:pPr>
            <a:r>
              <a:rPr lang="en-US" altLang="zh-CN" sz="2400" dirty="0">
                <a:latin typeface="微软雅黑" panose="020B0503020204020204" pitchFamily="34" charset="-122"/>
                <a:ea typeface="微软雅黑" panose="020B0503020204020204" pitchFamily="34" charset="-122"/>
              </a:rPr>
              <a:t>1961-SITC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1.0</a:t>
            </a:r>
          </a:p>
          <a:p>
            <a:pPr lvl="0" algn="just" defTabSz="1244600">
              <a:lnSpc>
                <a:spcPct val="120000"/>
              </a:lnSpc>
              <a:spcAft>
                <a:spcPts val="0"/>
              </a:spcAft>
            </a:pPr>
            <a:r>
              <a:rPr lang="en-US" altLang="zh-CN" sz="2400" dirty="0">
                <a:latin typeface="微软雅黑" panose="020B0503020204020204" pitchFamily="34" charset="-122"/>
                <a:ea typeface="微软雅黑" panose="020B0503020204020204" pitchFamily="34" charset="-122"/>
              </a:rPr>
              <a:t>1975-SITC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2.0</a:t>
            </a:r>
          </a:p>
          <a:p>
            <a:pPr lvl="0" algn="just" defTabSz="1244600">
              <a:lnSpc>
                <a:spcPct val="120000"/>
              </a:lnSpc>
              <a:spcAft>
                <a:spcPts val="0"/>
              </a:spcAft>
            </a:pPr>
            <a:r>
              <a:rPr lang="en-US" altLang="zh-CN" sz="2400" dirty="0">
                <a:latin typeface="微软雅黑" panose="020B0503020204020204" pitchFamily="34" charset="-122"/>
                <a:ea typeface="微软雅黑" panose="020B0503020204020204" pitchFamily="34" charset="-122"/>
              </a:rPr>
              <a:t>1986-SITC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3.0</a:t>
            </a:r>
          </a:p>
          <a:p>
            <a:pPr lvl="0" algn="just" defTabSz="1244600">
              <a:lnSpc>
                <a:spcPct val="120000"/>
              </a:lnSpc>
              <a:spcAft>
                <a:spcPts val="0"/>
              </a:spcAft>
            </a:pPr>
            <a:r>
              <a:rPr lang="en-US" altLang="zh-CN" sz="2400" dirty="0">
                <a:latin typeface="微软雅黑" panose="020B0503020204020204" pitchFamily="34" charset="-122"/>
                <a:ea typeface="微软雅黑" panose="020B0503020204020204" pitchFamily="34" charset="-122"/>
              </a:rPr>
              <a:t>2007-SITC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4.0</a:t>
            </a:r>
          </a:p>
          <a:p>
            <a:pPr lvl="0" algn="just" defTabSz="1244600">
              <a:lnSpc>
                <a:spcPct val="120000"/>
              </a:lnSpc>
              <a:spcAft>
                <a:spcPts val="0"/>
              </a:spcAft>
            </a:pP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大类</a:t>
            </a:r>
            <a:r>
              <a:rPr lang="en-US" altLang="zh-CN" sz="2400" dirty="0">
                <a:latin typeface="微软雅黑" panose="020B0503020204020204" pitchFamily="34" charset="-122"/>
                <a:ea typeface="微软雅黑" panose="020B0503020204020204" pitchFamily="34" charset="-122"/>
              </a:rPr>
              <a:t>-67</a:t>
            </a:r>
            <a:r>
              <a:rPr lang="zh-CN" altLang="en-US" sz="2400" dirty="0">
                <a:latin typeface="微软雅黑" panose="020B0503020204020204" pitchFamily="34" charset="-122"/>
                <a:ea typeface="微软雅黑" panose="020B0503020204020204" pitchFamily="34" charset="-122"/>
              </a:rPr>
              <a:t>章</a:t>
            </a:r>
            <a:r>
              <a:rPr lang="en-US" altLang="zh-CN" sz="2400" dirty="0">
                <a:latin typeface="微软雅黑" panose="020B0503020204020204" pitchFamily="34" charset="-122"/>
                <a:ea typeface="微软雅黑" panose="020B0503020204020204" pitchFamily="34" charset="-122"/>
              </a:rPr>
              <a:t>-262</a:t>
            </a:r>
            <a:r>
              <a:rPr lang="zh-CN" altLang="en-US" sz="2400" dirty="0">
                <a:latin typeface="微软雅黑" panose="020B0503020204020204" pitchFamily="34" charset="-122"/>
                <a:ea typeface="微软雅黑" panose="020B0503020204020204" pitchFamily="34" charset="-122"/>
              </a:rPr>
              <a:t>组</a:t>
            </a:r>
            <a:r>
              <a:rPr lang="en-US" altLang="zh-CN" sz="2400" dirty="0">
                <a:latin typeface="微软雅黑" panose="020B0503020204020204" pitchFamily="34" charset="-122"/>
                <a:ea typeface="微软雅黑" panose="020B0503020204020204" pitchFamily="34" charset="-122"/>
              </a:rPr>
              <a:t>-1023</a:t>
            </a:r>
            <a:r>
              <a:rPr lang="zh-CN" altLang="en-US" sz="2400" dirty="0">
                <a:latin typeface="微软雅黑" panose="020B0503020204020204" pitchFamily="34" charset="-122"/>
                <a:ea typeface="微软雅黑" panose="020B0503020204020204" pitchFamily="34" charset="-122"/>
              </a:rPr>
              <a:t>个分组</a:t>
            </a:r>
            <a:r>
              <a:rPr lang="en-US" altLang="zh-CN" sz="2400" dirty="0">
                <a:latin typeface="微软雅黑" panose="020B0503020204020204" pitchFamily="34" charset="-122"/>
                <a:ea typeface="微软雅黑" panose="020B0503020204020204" pitchFamily="34" charset="-122"/>
              </a:rPr>
              <a:t>-2970</a:t>
            </a:r>
            <a:r>
              <a:rPr lang="zh-CN" altLang="en-US" sz="2400" dirty="0">
                <a:latin typeface="微软雅黑" panose="020B0503020204020204" pitchFamily="34" charset="-122"/>
                <a:ea typeface="微软雅黑" panose="020B0503020204020204" pitchFamily="34" charset="-122"/>
              </a:rPr>
              <a:t>个项目</a:t>
            </a:r>
            <a:endParaRPr lang="en-US" altLang="zh-CN" sz="2400" dirty="0">
              <a:latin typeface="微软雅黑" panose="020B0503020204020204" pitchFamily="34" charset="-122"/>
              <a:ea typeface="微软雅黑" panose="020B0503020204020204" pitchFamily="34" charset="-122"/>
            </a:endParaRPr>
          </a:p>
        </p:txBody>
      </p:sp>
      <p:sp>
        <p:nvSpPr>
          <p:cNvPr id="15" name="矩形 2">
            <a:extLst>
              <a:ext uri="{FF2B5EF4-FFF2-40B4-BE49-F238E27FC236}">
                <a16:creationId xmlns:a16="http://schemas.microsoft.com/office/drawing/2014/main" id="{B9CFC9C2-88FD-4D90-B39C-9B379AF7C534}"/>
              </a:ext>
            </a:extLst>
          </p:cNvPr>
          <p:cNvSpPr/>
          <p:nvPr/>
        </p:nvSpPr>
        <p:spPr>
          <a:xfrm rot="2700000">
            <a:off x="3954152" y="3474206"/>
            <a:ext cx="1919813" cy="1919812"/>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矩形 2">
            <a:extLst>
              <a:ext uri="{FF2B5EF4-FFF2-40B4-BE49-F238E27FC236}">
                <a16:creationId xmlns:a16="http://schemas.microsoft.com/office/drawing/2014/main" id="{1CDAA686-D3E5-48E1-B5D8-8D5FB04C816C}"/>
              </a:ext>
            </a:extLst>
          </p:cNvPr>
          <p:cNvSpPr/>
          <p:nvPr/>
        </p:nvSpPr>
        <p:spPr>
          <a:xfrm rot="2700000">
            <a:off x="6314653" y="3474207"/>
            <a:ext cx="1919813" cy="1919812"/>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F26D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1" name="对角圆角矩形 10">
            <a:extLst>
              <a:ext uri="{FF2B5EF4-FFF2-40B4-BE49-F238E27FC236}">
                <a16:creationId xmlns:a16="http://schemas.microsoft.com/office/drawing/2014/main" id="{1BF500E1-50DE-447D-8A7B-856C6DC8E688}"/>
              </a:ext>
            </a:extLst>
          </p:cNvPr>
          <p:cNvSpPr/>
          <p:nvPr/>
        </p:nvSpPr>
        <p:spPr>
          <a:xfrm>
            <a:off x="0" y="1144397"/>
            <a:ext cx="12192000" cy="720000"/>
          </a:xfrm>
          <a:prstGeom prst="round2DiagRect">
            <a:avLst/>
          </a:pr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国际贸易标准分类</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en" altLang="zh-CN" sz="28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tandard</a:t>
            </a:r>
            <a:r>
              <a:rPr lang="en"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International </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r>
              <a:rPr lang="en" altLang="zh-CN" sz="28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rade</a:t>
            </a:r>
            <a:r>
              <a:rPr lang="en"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en" altLang="zh-CN" sz="28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lassification</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48D72AA-97EB-4EC4-BA40-B7E0050FD16D}"/>
              </a:ext>
            </a:extLst>
          </p:cNvPr>
          <p:cNvSpPr>
            <a:spLocks noGrp="1"/>
          </p:cNvSpPr>
          <p:nvPr>
            <p:ph type="sldNum" sz="quarter" idx="4"/>
          </p:nvPr>
        </p:nvSpPr>
        <p:spPr/>
        <p:txBody>
          <a:bodyPr/>
          <a:lstStyle/>
          <a:p>
            <a:fld id="{089E6A1B-787B-48C2-89E0-46ED219FD4E0}" type="slidenum">
              <a:rPr lang="zh-CN" altLang="en-US" smtClean="0"/>
              <a:pPr/>
              <a:t>26</a:t>
            </a:fld>
            <a:endParaRPr lang="zh-CN" altLang="en-US" dirty="0"/>
          </a:p>
        </p:txBody>
      </p:sp>
      <p:pic>
        <p:nvPicPr>
          <p:cNvPr id="6" name="图片 5">
            <a:extLst>
              <a:ext uri="{FF2B5EF4-FFF2-40B4-BE49-F238E27FC236}">
                <a16:creationId xmlns:a16="http://schemas.microsoft.com/office/drawing/2014/main" id="{E8FD4934-C68B-DB48-A898-B6F02F4BB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642" y="3299481"/>
            <a:ext cx="1660054" cy="2197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图片 21">
            <a:extLst>
              <a:ext uri="{FF2B5EF4-FFF2-40B4-BE49-F238E27FC236}">
                <a16:creationId xmlns:a16="http://schemas.microsoft.com/office/drawing/2014/main" id="{4681AAB0-5DA5-E844-91CA-36CDB54D558C}"/>
              </a:ext>
            </a:extLst>
          </p:cNvPr>
          <p:cNvPicPr>
            <a:picLocks noChangeAspect="1"/>
          </p:cNvPicPr>
          <p:nvPr/>
        </p:nvPicPr>
        <p:blipFill>
          <a:blip r:embed="rId3">
            <a:clrChange>
              <a:clrFrom>
                <a:srgbClr val="FBFDFE"/>
              </a:clrFrom>
              <a:clrTo>
                <a:srgbClr val="FBFDFE">
                  <a:alpha val="0"/>
                </a:srgbClr>
              </a:clrTo>
            </a:clrChange>
            <a:extLst>
              <a:ext uri="{28A0092B-C50C-407E-A947-70E740481C1C}">
                <a14:useLocalDpi xmlns:a14="http://schemas.microsoft.com/office/drawing/2010/main" val="0"/>
              </a:ext>
            </a:extLst>
          </a:blip>
          <a:stretch>
            <a:fillRect/>
          </a:stretch>
        </p:blipFill>
        <p:spPr>
          <a:xfrm>
            <a:off x="6446922" y="3519712"/>
            <a:ext cx="1730096" cy="1828800"/>
          </a:xfrm>
          <a:prstGeom prst="rect">
            <a:avLst/>
          </a:prstGeom>
        </p:spPr>
      </p:pic>
      <p:sp>
        <p:nvSpPr>
          <p:cNvPr id="16" name="矩形 15">
            <a:extLst>
              <a:ext uri="{FF2B5EF4-FFF2-40B4-BE49-F238E27FC236}">
                <a16:creationId xmlns:a16="http://schemas.microsoft.com/office/drawing/2014/main" id="{E48A3EE5-D8AD-2946-B283-9A306144E996}"/>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3252399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四、标准产品分类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D8E1E4E-90DA-41FC-9189-F7AEF81A074D}"/>
              </a:ext>
            </a:extLst>
          </p:cNvPr>
          <p:cNvSpPr/>
          <p:nvPr/>
        </p:nvSpPr>
        <p:spPr>
          <a:xfrm rot="2700000">
            <a:off x="5758318" y="3228886"/>
            <a:ext cx="508473" cy="508473"/>
          </a:xfrm>
          <a:prstGeom prst="rect">
            <a:avLst/>
          </a:prstGeom>
          <a:solidFill>
            <a:srgbClr val="F26D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5" name="矩形 2">
            <a:extLst>
              <a:ext uri="{FF2B5EF4-FFF2-40B4-BE49-F238E27FC236}">
                <a16:creationId xmlns:a16="http://schemas.microsoft.com/office/drawing/2014/main" id="{B9CFC9C2-88FD-4D90-B39C-9B379AF7C534}"/>
              </a:ext>
            </a:extLst>
          </p:cNvPr>
          <p:cNvSpPr/>
          <p:nvPr/>
        </p:nvSpPr>
        <p:spPr>
          <a:xfrm rot="2700000">
            <a:off x="3954152" y="4108386"/>
            <a:ext cx="1919813" cy="1919812"/>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矩形 2">
            <a:extLst>
              <a:ext uri="{FF2B5EF4-FFF2-40B4-BE49-F238E27FC236}">
                <a16:creationId xmlns:a16="http://schemas.microsoft.com/office/drawing/2014/main" id="{1CDAA686-D3E5-48E1-B5D8-8D5FB04C816C}"/>
              </a:ext>
            </a:extLst>
          </p:cNvPr>
          <p:cNvSpPr/>
          <p:nvPr/>
        </p:nvSpPr>
        <p:spPr>
          <a:xfrm rot="2700000">
            <a:off x="6314653" y="4108387"/>
            <a:ext cx="1919813" cy="1919812"/>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F26D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C48D72AA-97EB-4EC4-BA40-B7E0050FD16D}"/>
              </a:ext>
            </a:extLst>
          </p:cNvPr>
          <p:cNvSpPr>
            <a:spLocks noGrp="1"/>
          </p:cNvSpPr>
          <p:nvPr>
            <p:ph type="sldNum" sz="quarter" idx="4"/>
          </p:nvPr>
        </p:nvSpPr>
        <p:spPr/>
        <p:txBody>
          <a:bodyPr/>
          <a:lstStyle/>
          <a:p>
            <a:fld id="{089E6A1B-787B-48C2-89E0-46ED219FD4E0}" type="slidenum">
              <a:rPr lang="zh-CN" altLang="en-US" smtClean="0"/>
              <a:pPr/>
              <a:t>27</a:t>
            </a:fld>
            <a:endParaRPr lang="zh-CN" altLang="en-US" dirty="0"/>
          </a:p>
        </p:txBody>
      </p:sp>
      <p:sp>
        <p:nvSpPr>
          <p:cNvPr id="16" name="矩形 15">
            <a:extLst>
              <a:ext uri="{FF2B5EF4-FFF2-40B4-BE49-F238E27FC236}">
                <a16:creationId xmlns:a16="http://schemas.microsoft.com/office/drawing/2014/main" id="{E48A3EE5-D8AD-2946-B283-9A306144E996}"/>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graphicFrame>
        <p:nvGraphicFramePr>
          <p:cNvPr id="5" name="表格 4">
            <a:extLst>
              <a:ext uri="{FF2B5EF4-FFF2-40B4-BE49-F238E27FC236}">
                <a16:creationId xmlns:a16="http://schemas.microsoft.com/office/drawing/2014/main" id="{3A4F3B40-3D54-D144-9369-5F2E1E4F6430}"/>
              </a:ext>
            </a:extLst>
          </p:cNvPr>
          <p:cNvGraphicFramePr>
            <a:graphicFrameLocks noGrp="1"/>
          </p:cNvGraphicFramePr>
          <p:nvPr>
            <p:extLst>
              <p:ext uri="{D42A27DB-BD31-4B8C-83A1-F6EECF244321}">
                <p14:modId xmlns:p14="http://schemas.microsoft.com/office/powerpoint/2010/main" val="4045772588"/>
              </p:ext>
            </p:extLst>
          </p:nvPr>
        </p:nvGraphicFramePr>
        <p:xfrm>
          <a:off x="664511" y="1602388"/>
          <a:ext cx="10859197" cy="4480560"/>
        </p:xfrm>
        <a:graphic>
          <a:graphicData uri="http://schemas.openxmlformats.org/drawingml/2006/table">
            <a:tbl>
              <a:tblPr firstRow="1" bandRow="1">
                <a:tableStyleId>{7DF18680-E054-41AD-8BC1-D1AEF772440D}</a:tableStyleId>
              </a:tblPr>
              <a:tblGrid>
                <a:gridCol w="1295068">
                  <a:extLst>
                    <a:ext uri="{9D8B030D-6E8A-4147-A177-3AD203B41FA5}">
                      <a16:colId xmlns:a16="http://schemas.microsoft.com/office/drawing/2014/main" val="1942073196"/>
                    </a:ext>
                  </a:extLst>
                </a:gridCol>
                <a:gridCol w="3188043">
                  <a:extLst>
                    <a:ext uri="{9D8B030D-6E8A-4147-A177-3AD203B41FA5}">
                      <a16:colId xmlns:a16="http://schemas.microsoft.com/office/drawing/2014/main" val="3269447110"/>
                    </a:ext>
                  </a:extLst>
                </a:gridCol>
                <a:gridCol w="3188043">
                  <a:extLst>
                    <a:ext uri="{9D8B030D-6E8A-4147-A177-3AD203B41FA5}">
                      <a16:colId xmlns:a16="http://schemas.microsoft.com/office/drawing/2014/main" val="2605645151"/>
                    </a:ext>
                  </a:extLst>
                </a:gridCol>
                <a:gridCol w="3188043">
                  <a:extLst>
                    <a:ext uri="{9D8B030D-6E8A-4147-A177-3AD203B41FA5}">
                      <a16:colId xmlns:a16="http://schemas.microsoft.com/office/drawing/2014/main" val="96389377"/>
                    </a:ext>
                  </a:extLst>
                </a:gridCol>
              </a:tblGrid>
              <a:tr h="372093">
                <a:tc>
                  <a:txBody>
                    <a:bodyPr/>
                    <a:lstStyle/>
                    <a:p>
                      <a:endParaRPr lang="zh-CN" altLang="en-US" dirty="0"/>
                    </a:p>
                  </a:txBody>
                  <a:tcPr/>
                </a:tc>
                <a:tc>
                  <a:txBody>
                    <a:bodyPr/>
                    <a:lstStyle/>
                    <a:p>
                      <a:pPr algn="ctr"/>
                      <a:r>
                        <a:rPr lang="en-US" altLang="zh-CN" dirty="0"/>
                        <a:t>《</a:t>
                      </a:r>
                      <a:r>
                        <a:rPr lang="zh-CN" altLang="en-US" dirty="0"/>
                        <a:t>国际贸易标准分类</a:t>
                      </a:r>
                      <a:r>
                        <a:rPr lang="en-US" altLang="zh-CN" dirty="0"/>
                        <a:t>》</a:t>
                      </a:r>
                      <a:r>
                        <a:rPr lang="zh-CN" altLang="en-US" dirty="0"/>
                        <a:t>（</a:t>
                      </a:r>
                      <a:r>
                        <a:rPr lang="en-US" altLang="zh-CN" dirty="0"/>
                        <a:t>SITC</a:t>
                      </a:r>
                      <a:r>
                        <a:rPr lang="zh-CN" altLang="en-US" dirty="0"/>
                        <a:t>）</a:t>
                      </a:r>
                      <a:endParaRPr lang="en-US" altLang="zh-CN" dirty="0"/>
                    </a:p>
                  </a:txBody>
                  <a:tcPr anchor="ctr"/>
                </a:tc>
                <a:tc>
                  <a:txBody>
                    <a:bodyPr/>
                    <a:lstStyle/>
                    <a:p>
                      <a:pPr algn="ctr"/>
                      <a:r>
                        <a:rPr lang="en-US" altLang="zh-CN" dirty="0"/>
                        <a:t>《</a:t>
                      </a:r>
                      <a:r>
                        <a:rPr lang="zh-CN" altLang="en-US" dirty="0"/>
                        <a:t>按大类经济类别分类</a:t>
                      </a:r>
                      <a:r>
                        <a:rPr lang="en-US" altLang="zh-CN" dirty="0"/>
                        <a:t>》</a:t>
                      </a:r>
                      <a:r>
                        <a:rPr lang="zh-CN" altLang="en-US" dirty="0"/>
                        <a:t>（</a:t>
                      </a:r>
                      <a:r>
                        <a:rPr lang="en" altLang="zh-CN" dirty="0"/>
                        <a:t>BEC</a:t>
                      </a:r>
                      <a:r>
                        <a:rPr lang="zh-CN" altLang="en" dirty="0"/>
                        <a:t>）</a:t>
                      </a:r>
                      <a:endParaRPr lang="zh-CN" altLang="en-US" dirty="0"/>
                    </a:p>
                  </a:txBody>
                  <a:tcPr anchor="ctr"/>
                </a:tc>
                <a:tc>
                  <a:txBody>
                    <a:bodyPr/>
                    <a:lstStyle/>
                    <a:p>
                      <a:pPr algn="ctr"/>
                      <a:r>
                        <a:rPr lang="en-US" altLang="zh-CN" dirty="0"/>
                        <a:t>《</a:t>
                      </a:r>
                      <a:r>
                        <a:rPr lang="zh-CN" altLang="en-US" dirty="0"/>
                        <a:t>商品名称及编码协调制度</a:t>
                      </a:r>
                      <a:r>
                        <a:rPr lang="en-US" altLang="zh-CN" dirty="0"/>
                        <a:t>》</a:t>
                      </a:r>
                      <a:r>
                        <a:rPr lang="zh-CN" altLang="en-US" dirty="0"/>
                        <a:t>（</a:t>
                      </a:r>
                      <a:r>
                        <a:rPr lang="en" altLang="zh-CN" dirty="0"/>
                        <a:t>HS</a:t>
                      </a:r>
                      <a:r>
                        <a:rPr lang="zh-CN" altLang="en" dirty="0"/>
                        <a:t>）</a:t>
                      </a:r>
                      <a:endParaRPr lang="zh-CN" altLang="en-US" dirty="0"/>
                    </a:p>
                  </a:txBody>
                  <a:tcPr anchor="ctr"/>
                </a:tc>
                <a:extLst>
                  <a:ext uri="{0D108BD9-81ED-4DB2-BD59-A6C34878D82A}">
                    <a16:rowId xmlns:a16="http://schemas.microsoft.com/office/drawing/2014/main" val="1215330165"/>
                  </a:ext>
                </a:extLst>
              </a:tr>
              <a:tr h="370840">
                <a:tc>
                  <a:txBody>
                    <a:bodyPr/>
                    <a:lstStyle/>
                    <a:p>
                      <a:pPr algn="ctr"/>
                      <a:r>
                        <a:rPr lang="zh-CN" altLang="en-US" b="1" dirty="0"/>
                        <a:t>目的</a:t>
                      </a:r>
                    </a:p>
                  </a:txBody>
                  <a:tcPr anchor="ctr"/>
                </a:tc>
                <a:tc>
                  <a:txBody>
                    <a:bodyPr/>
                    <a:lstStyle/>
                    <a:p>
                      <a:pPr algn="l"/>
                      <a:r>
                        <a:rPr lang="zh-CN" altLang="en-US" dirty="0"/>
                        <a:t>推进国际贸易统计的标准化，使各国的国际贸易统计数据具有可比性</a:t>
                      </a:r>
                    </a:p>
                  </a:txBody>
                  <a:tcPr anchor="ctr"/>
                </a:tc>
                <a:tc>
                  <a:txBody>
                    <a:bodyPr/>
                    <a:lstStyle/>
                    <a:p>
                      <a:pPr algn="l"/>
                      <a:r>
                        <a:rPr lang="zh-CN" altLang="en-US" dirty="0"/>
                        <a:t>对国际贸易统计中 </a:t>
                      </a:r>
                      <a:r>
                        <a:rPr lang="en" altLang="zh-CN" dirty="0"/>
                        <a:t>SITC</a:t>
                      </a:r>
                      <a:r>
                        <a:rPr lang="zh-CN" altLang="en-US" dirty="0"/>
                        <a:t>的基本项目编号进行综合汇总</a:t>
                      </a:r>
                    </a:p>
                  </a:txBody>
                  <a:tcPr anchor="ctr"/>
                </a:tc>
                <a:tc>
                  <a:txBody>
                    <a:bodyPr/>
                    <a:lstStyle/>
                    <a:p>
                      <a:pPr algn="l"/>
                      <a:r>
                        <a:rPr lang="zh-CN" altLang="en-US" dirty="0"/>
                        <a:t>国际间进出口商品的关税征收和统计</a:t>
                      </a:r>
                    </a:p>
                  </a:txBody>
                  <a:tcPr anchor="ctr"/>
                </a:tc>
                <a:extLst>
                  <a:ext uri="{0D108BD9-81ED-4DB2-BD59-A6C34878D82A}">
                    <a16:rowId xmlns:a16="http://schemas.microsoft.com/office/drawing/2014/main" val="2105818854"/>
                  </a:ext>
                </a:extLst>
              </a:tr>
              <a:tr h="370840">
                <a:tc>
                  <a:txBody>
                    <a:bodyPr/>
                    <a:lstStyle/>
                    <a:p>
                      <a:pPr algn="ctr"/>
                      <a:r>
                        <a:rPr lang="zh-CN" altLang="en-US" b="1" dirty="0"/>
                        <a:t>分类依据</a:t>
                      </a:r>
                    </a:p>
                  </a:txBody>
                  <a:tcPr anchor="ctr"/>
                </a:tc>
                <a:tc>
                  <a:txBody>
                    <a:bodyPr/>
                    <a:lstStyle/>
                    <a:p>
                      <a:pPr algn="l"/>
                      <a:r>
                        <a:rPr lang="zh-CN" altLang="en-US" dirty="0"/>
                        <a:t>原料、半制品、制成品分类并反映商品的产业部门来源和加工程度</a:t>
                      </a:r>
                    </a:p>
                  </a:txBody>
                  <a:tcPr anchor="ctr"/>
                </a:tc>
                <a:tc>
                  <a:txBody>
                    <a:bodyPr/>
                    <a:lstStyle/>
                    <a:p>
                      <a:pPr algn="l"/>
                      <a:r>
                        <a:rPr lang="zh-CN" altLang="en-US" dirty="0"/>
                        <a:t>国际贸易商品的主要最终用途或经济类别（资本品、中间产品和消费品）</a:t>
                      </a:r>
                    </a:p>
                  </a:txBody>
                  <a:tcPr anchor="ctr"/>
                </a:tc>
                <a:tc>
                  <a:txBody>
                    <a:bodyPr/>
                    <a:lstStyle/>
                    <a:p>
                      <a:pPr algn="l"/>
                      <a:r>
                        <a:rPr lang="zh-CN" altLang="en-US" dirty="0"/>
                        <a:t>商品所属的生产行业以及商品的自然属性或所具有的功能和用途</a:t>
                      </a:r>
                    </a:p>
                  </a:txBody>
                  <a:tcPr anchor="ctr"/>
                </a:tc>
                <a:extLst>
                  <a:ext uri="{0D108BD9-81ED-4DB2-BD59-A6C34878D82A}">
                    <a16:rowId xmlns:a16="http://schemas.microsoft.com/office/drawing/2014/main" val="248386552"/>
                  </a:ext>
                </a:extLst>
              </a:tr>
              <a:tr h="370840">
                <a:tc>
                  <a:txBody>
                    <a:bodyPr/>
                    <a:lstStyle/>
                    <a:p>
                      <a:pPr algn="ctr"/>
                      <a:r>
                        <a:rPr lang="zh-CN" altLang="en-US" b="1" dirty="0"/>
                        <a:t>主要特点</a:t>
                      </a:r>
                    </a:p>
                  </a:txBody>
                  <a:tcPr anchor="ctr"/>
                </a:tc>
                <a:tc>
                  <a:txBody>
                    <a:bodyPr/>
                    <a:lstStyle/>
                    <a:p>
                      <a:pPr algn="just"/>
                      <a:r>
                        <a:rPr lang="en-US" altLang="zh-CN" dirty="0"/>
                        <a:t>SITC</a:t>
                      </a:r>
                      <a:r>
                        <a:rPr lang="zh-CN" altLang="en-US" dirty="0"/>
                        <a:t>是国际上公认并广泛采用的国际贸易商品分类体系。</a:t>
                      </a:r>
                      <a:r>
                        <a:rPr lang="en-US" altLang="zh-CN" dirty="0"/>
                        <a:t>SITC</a:t>
                      </a:r>
                      <a:r>
                        <a:rPr lang="zh-CN" altLang="en-US" dirty="0"/>
                        <a:t>作为联合国及其他国际组织编制贸易统计资料的基础，各个成员国均以此分类标准发布贸易统计数据。</a:t>
                      </a:r>
                    </a:p>
                  </a:txBody>
                  <a:tcPr anchor="ctr"/>
                </a:tc>
                <a:tc>
                  <a:txBody>
                    <a:bodyPr/>
                    <a:lstStyle/>
                    <a:p>
                      <a:pPr algn="just"/>
                      <a:r>
                        <a:rPr lang="en-US" altLang="zh-CN" dirty="0"/>
                        <a:t>BEC </a:t>
                      </a:r>
                      <a:r>
                        <a:rPr lang="zh-CN" altLang="en-US" dirty="0"/>
                        <a:t>可以作为一种数据转换手段，各个亚类合并后可同</a:t>
                      </a:r>
                      <a:r>
                        <a:rPr lang="en-US" altLang="zh-CN" dirty="0"/>
                        <a:t>SNA</a:t>
                      </a:r>
                      <a:r>
                        <a:rPr lang="zh-CN" altLang="en-US" dirty="0"/>
                        <a:t>的资本产品、中间产品和消费产品相匹配，协调外部贸易统计与国民经济核算之间的关系，以便进行国家、区域或世界一级的经济分析。 </a:t>
                      </a:r>
                    </a:p>
                  </a:txBody>
                  <a:tcPr anchor="ctr"/>
                </a:tc>
                <a:tc>
                  <a:txBody>
                    <a:bodyPr/>
                    <a:lstStyle/>
                    <a:p>
                      <a:pPr algn="just"/>
                      <a:r>
                        <a:rPr lang="en" altLang="zh-CN" dirty="0"/>
                        <a:t>HS</a:t>
                      </a:r>
                      <a:r>
                        <a:rPr lang="zh-CN" altLang="en-US" dirty="0"/>
                        <a:t>编码“协调”涵盖了</a:t>
                      </a:r>
                      <a:r>
                        <a:rPr lang="en-US" altLang="zh-CN" dirty="0"/>
                        <a:t>《</a:t>
                      </a:r>
                      <a:r>
                        <a:rPr lang="zh-CN" altLang="en-US" dirty="0"/>
                        <a:t>海关合作理事会税则商品分类目录</a:t>
                      </a:r>
                      <a:r>
                        <a:rPr lang="en-US" altLang="zh-CN" dirty="0"/>
                        <a:t>》</a:t>
                      </a:r>
                      <a:r>
                        <a:rPr lang="zh-CN" altLang="en-US" dirty="0"/>
                        <a:t>（</a:t>
                      </a:r>
                      <a:r>
                        <a:rPr lang="en" altLang="zh-CN" dirty="0"/>
                        <a:t>CCCN</a:t>
                      </a:r>
                      <a:r>
                        <a:rPr lang="zh-CN" altLang="en" dirty="0"/>
                        <a:t>）</a:t>
                      </a:r>
                      <a:r>
                        <a:rPr lang="zh-CN" altLang="en-US" dirty="0"/>
                        <a:t>和联合国的</a:t>
                      </a:r>
                      <a:r>
                        <a:rPr lang="en-US" altLang="zh-CN" dirty="0"/>
                        <a:t>《</a:t>
                      </a:r>
                      <a:r>
                        <a:rPr lang="zh-CN" altLang="en-US" dirty="0"/>
                        <a:t>国际贸易标准分类</a:t>
                      </a:r>
                      <a:r>
                        <a:rPr lang="en-US" altLang="zh-CN" dirty="0"/>
                        <a:t>》</a:t>
                      </a:r>
                      <a:r>
                        <a:rPr lang="zh-CN" altLang="en-US" dirty="0"/>
                        <a:t>（</a:t>
                      </a:r>
                      <a:r>
                        <a:rPr lang="en" altLang="zh-CN" dirty="0"/>
                        <a:t>SITC</a:t>
                      </a:r>
                      <a:r>
                        <a:rPr lang="zh-CN" altLang="en" dirty="0"/>
                        <a:t>）</a:t>
                      </a:r>
                      <a:r>
                        <a:rPr lang="zh-CN" altLang="en-US" dirty="0"/>
                        <a:t>两大体系，是系统的、多用途的国际贸易商品分类体系。</a:t>
                      </a:r>
                    </a:p>
                  </a:txBody>
                  <a:tcPr anchor="ctr"/>
                </a:tc>
                <a:extLst>
                  <a:ext uri="{0D108BD9-81ED-4DB2-BD59-A6C34878D82A}">
                    <a16:rowId xmlns:a16="http://schemas.microsoft.com/office/drawing/2014/main" val="3595869958"/>
                  </a:ext>
                </a:extLst>
              </a:tr>
            </a:tbl>
          </a:graphicData>
        </a:graphic>
      </p:graphicFrame>
    </p:spTree>
    <p:extLst>
      <p:ext uri="{BB962C8B-B14F-4D97-AF65-F5344CB8AC3E}">
        <p14:creationId xmlns:p14="http://schemas.microsoft.com/office/powerpoint/2010/main" val="273160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3376245" cy="553998"/>
          </a:xfrm>
          <a:prstGeom prst="rect">
            <a:avLst/>
          </a:prstGeom>
        </p:spPr>
        <p:txBody>
          <a:bodyPr wrap="none">
            <a:spAutoFit/>
          </a:bodyPr>
          <a:lstStyle/>
          <a:p>
            <a:r>
              <a:rPr lang="zh-CN" altLang="en-US" sz="3000" b="1" dirty="0">
                <a:solidFill>
                  <a:schemeClr val="bg1"/>
                </a:solidFill>
              </a:rPr>
              <a:t> 四、标准产品分类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10">
            <a:extLst>
              <a:ext uri="{FF2B5EF4-FFF2-40B4-BE49-F238E27FC236}">
                <a16:creationId xmlns:a16="http://schemas.microsoft.com/office/drawing/2014/main" id="{1BF500E1-50DE-447D-8A7B-856C6DC8E688}"/>
              </a:ext>
            </a:extLst>
          </p:cNvPr>
          <p:cNvSpPr/>
          <p:nvPr/>
        </p:nvSpPr>
        <p:spPr>
          <a:xfrm>
            <a:off x="0" y="1144397"/>
            <a:ext cx="12192000" cy="720000"/>
          </a:xfrm>
          <a:prstGeom prst="round2DiagRect">
            <a:avLst/>
          </a:prstGeom>
          <a:solidFill>
            <a:srgbClr val="EECAB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just" defTabSz="1244600">
              <a:lnSpc>
                <a:spcPct val="90000"/>
              </a:lnSpc>
              <a:spcAft>
                <a:spcPct val="35000"/>
              </a:spcAft>
            </a:pP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主要产品分类</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(Central</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Product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Classification</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CPC)》</a:t>
            </a:r>
          </a:p>
        </p:txBody>
      </p:sp>
      <p:sp>
        <p:nvSpPr>
          <p:cNvPr id="4" name="灯片编号占位符 3">
            <a:extLst>
              <a:ext uri="{FF2B5EF4-FFF2-40B4-BE49-F238E27FC236}">
                <a16:creationId xmlns:a16="http://schemas.microsoft.com/office/drawing/2014/main" id="{C48D72AA-97EB-4EC4-BA40-B7E0050FD16D}"/>
              </a:ext>
            </a:extLst>
          </p:cNvPr>
          <p:cNvSpPr>
            <a:spLocks noGrp="1"/>
          </p:cNvSpPr>
          <p:nvPr>
            <p:ph type="sldNum" sz="quarter" idx="4"/>
          </p:nvPr>
        </p:nvSpPr>
        <p:spPr/>
        <p:txBody>
          <a:bodyPr/>
          <a:lstStyle/>
          <a:p>
            <a:fld id="{089E6A1B-787B-48C2-89E0-46ED219FD4E0}" type="slidenum">
              <a:rPr lang="zh-CN" altLang="en-US" smtClean="0"/>
              <a:pPr/>
              <a:t>28</a:t>
            </a:fld>
            <a:endParaRPr lang="zh-CN" altLang="en-US" dirty="0"/>
          </a:p>
        </p:txBody>
      </p:sp>
      <p:sp>
        <p:nvSpPr>
          <p:cNvPr id="16" name="矩形 15">
            <a:extLst>
              <a:ext uri="{FF2B5EF4-FFF2-40B4-BE49-F238E27FC236}">
                <a16:creationId xmlns:a16="http://schemas.microsoft.com/office/drawing/2014/main" id="{E48A3EE5-D8AD-2946-B283-9A306144E996}"/>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grpSp>
        <p:nvGrpSpPr>
          <p:cNvPr id="17" name="组合 16">
            <a:extLst>
              <a:ext uri="{FF2B5EF4-FFF2-40B4-BE49-F238E27FC236}">
                <a16:creationId xmlns:a16="http://schemas.microsoft.com/office/drawing/2014/main" id="{8A3D4F9B-FAB7-AA44-B7B6-E4EA22045174}"/>
              </a:ext>
            </a:extLst>
          </p:cNvPr>
          <p:cNvGrpSpPr/>
          <p:nvPr/>
        </p:nvGrpSpPr>
        <p:grpSpPr>
          <a:xfrm>
            <a:off x="6496049" y="2304215"/>
            <a:ext cx="4741962" cy="3808536"/>
            <a:chOff x="6496049" y="2332790"/>
            <a:chExt cx="4533901" cy="3808536"/>
          </a:xfrm>
        </p:grpSpPr>
        <p:sp>
          <p:nvSpPr>
            <p:cNvPr id="19" name="矩形 18">
              <a:extLst>
                <a:ext uri="{FF2B5EF4-FFF2-40B4-BE49-F238E27FC236}">
                  <a16:creationId xmlns:a16="http://schemas.microsoft.com/office/drawing/2014/main" id="{A306DBEE-991A-0D42-96FB-BA9C1D8DA8E5}"/>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606E3FB-71FD-8244-9C97-60C9FE2ABE57}"/>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1CA7CBDC-3B39-4449-8C5F-16E4F00078D7}"/>
              </a:ext>
            </a:extLst>
          </p:cNvPr>
          <p:cNvSpPr/>
          <p:nvPr/>
        </p:nvSpPr>
        <p:spPr>
          <a:xfrm>
            <a:off x="11386614" y="2304215"/>
            <a:ext cx="146586" cy="3808536"/>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4" name="图文框 14">
            <a:extLst>
              <a:ext uri="{FF2B5EF4-FFF2-40B4-BE49-F238E27FC236}">
                <a16:creationId xmlns:a16="http://schemas.microsoft.com/office/drawing/2014/main" id="{78B3EA6E-3B99-1D48-97FC-26AE761286E7}"/>
              </a:ext>
            </a:extLst>
          </p:cNvPr>
          <p:cNvSpPr/>
          <p:nvPr/>
        </p:nvSpPr>
        <p:spPr>
          <a:xfrm>
            <a:off x="515938" y="2304215"/>
            <a:ext cx="5652564" cy="3808536"/>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5" name="矩形 24">
            <a:extLst>
              <a:ext uri="{FF2B5EF4-FFF2-40B4-BE49-F238E27FC236}">
                <a16:creationId xmlns:a16="http://schemas.microsoft.com/office/drawing/2014/main" id="{9D8CF987-894D-AA46-B13C-02A70D433629}"/>
              </a:ext>
            </a:extLst>
          </p:cNvPr>
          <p:cNvSpPr/>
          <p:nvPr/>
        </p:nvSpPr>
        <p:spPr>
          <a:xfrm>
            <a:off x="6616700" y="2327994"/>
            <a:ext cx="4161228"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与</a:t>
            </a:r>
            <a:r>
              <a:rPr lang="en-US" altLang="zh-CN" sz="2600" b="1" dirty="0">
                <a:solidFill>
                  <a:schemeClr val="bg1"/>
                </a:solidFill>
                <a:effectLst>
                  <a:outerShdw blurRad="38100" dist="38100" dir="2700000" algn="tl">
                    <a:srgbClr val="000000">
                      <a:alpha val="43137"/>
                    </a:srgbClr>
                  </a:outerShdw>
                </a:effectLst>
              </a:rPr>
              <a:t> SNA</a:t>
            </a:r>
            <a:r>
              <a:rPr lang="zh-CN" altLang="en-US" sz="2600" b="1" dirty="0">
                <a:solidFill>
                  <a:schemeClr val="bg1"/>
                </a:solidFill>
                <a:effectLst>
                  <a:outerShdw blurRad="38100" dist="38100" dir="2700000" algn="tl">
                    <a:srgbClr val="000000">
                      <a:alpha val="43137"/>
                    </a:srgbClr>
                  </a:outerShdw>
                </a:effectLst>
              </a:rPr>
              <a:t>的衔接</a:t>
            </a:r>
          </a:p>
        </p:txBody>
      </p:sp>
      <p:sp>
        <p:nvSpPr>
          <p:cNvPr id="26" name="矩形 25">
            <a:extLst>
              <a:ext uri="{FF2B5EF4-FFF2-40B4-BE49-F238E27FC236}">
                <a16:creationId xmlns:a16="http://schemas.microsoft.com/office/drawing/2014/main" id="{50E3352C-BCCF-C849-ACA3-119CB9A9DE6E}"/>
              </a:ext>
            </a:extLst>
          </p:cNvPr>
          <p:cNvSpPr/>
          <p:nvPr/>
        </p:nvSpPr>
        <p:spPr>
          <a:xfrm>
            <a:off x="1000969" y="2574215"/>
            <a:ext cx="4682502" cy="3269549"/>
          </a:xfrm>
          <a:prstGeom prst="rect">
            <a:avLst/>
          </a:prstGeom>
        </p:spPr>
        <p:txBody>
          <a:bodyPr wrap="square">
            <a:spAutoFit/>
          </a:bodyPr>
          <a:lstStyle/>
          <a:p>
            <a:pPr algn="just">
              <a:lnSpc>
                <a:spcPct val="150000"/>
              </a:lnSpc>
            </a:pPr>
            <a:r>
              <a:rPr lang="zh-CN" altLang="en-US" sz="2000" dirty="0"/>
              <a:t>编制目的：协调已有的、用于各种目的的产品分类目录，提供各种统计所需的产品细节。旨在构建一个能在国内或国际进行交易、能被储存的所有商品和服务的全面的分类体系，包括经济活动输出的、所有可以运输的和不可以运输的商品和服务。</a:t>
            </a:r>
          </a:p>
        </p:txBody>
      </p:sp>
      <p:sp>
        <p:nvSpPr>
          <p:cNvPr id="28" name="矩形 27">
            <a:extLst>
              <a:ext uri="{FF2B5EF4-FFF2-40B4-BE49-F238E27FC236}">
                <a16:creationId xmlns:a16="http://schemas.microsoft.com/office/drawing/2014/main" id="{95543A57-0AFF-124B-96D7-BB429D5A7BC9}"/>
              </a:ext>
            </a:extLst>
          </p:cNvPr>
          <p:cNvSpPr/>
          <p:nvPr/>
        </p:nvSpPr>
        <p:spPr>
          <a:xfrm>
            <a:off x="6496049" y="2935837"/>
            <a:ext cx="4861445" cy="3170099"/>
          </a:xfrm>
          <a:prstGeom prst="rect">
            <a:avLst/>
          </a:prstGeom>
        </p:spPr>
        <p:txBody>
          <a:bodyPr wrap="square">
            <a:spAutoFit/>
          </a:bodyPr>
          <a:lstStyle/>
          <a:p>
            <a:pPr marL="285750" indent="-285750">
              <a:buFont typeface="Wingdings" pitchFamily="2" charset="2"/>
              <a:buChar char="Ø"/>
            </a:pPr>
            <a:r>
              <a:rPr lang="zh-CN" altLang="en-US" sz="2000" dirty="0"/>
              <a:t>政府职能分类（</a:t>
            </a:r>
            <a:r>
              <a:rPr lang="en-US" altLang="zh-CN" sz="2000" dirty="0"/>
              <a:t>COFOG</a:t>
            </a:r>
            <a:r>
              <a:rPr lang="zh-CN" altLang="en-US" sz="2000" dirty="0"/>
              <a:t>）：识别各级政府交易活动；</a:t>
            </a:r>
            <a:endParaRPr lang="en-US" altLang="zh-CN" sz="2000" dirty="0"/>
          </a:p>
          <a:p>
            <a:pPr marL="285750" indent="-285750">
              <a:buFont typeface="Wingdings" pitchFamily="2" charset="2"/>
              <a:buChar char="Ø"/>
            </a:pPr>
            <a:r>
              <a:rPr lang="zh-CN" altLang="en-US" sz="2000" dirty="0"/>
              <a:t>为住户服务的非营利机构目的分类（</a:t>
            </a:r>
            <a:r>
              <a:rPr lang="en-US" altLang="zh-CN" sz="2000" dirty="0"/>
              <a:t>COIPNI</a:t>
            </a:r>
            <a:r>
              <a:rPr lang="zh-CN" altLang="en-US" sz="2000" dirty="0"/>
              <a:t>）：识别</a:t>
            </a:r>
            <a:r>
              <a:rPr lang="en-US" altLang="zh-CN" sz="2000" dirty="0"/>
              <a:t> NPISHs </a:t>
            </a:r>
            <a:r>
              <a:rPr lang="zh-CN" altLang="en-US" sz="2000" dirty="0"/>
              <a:t>交易；</a:t>
            </a:r>
            <a:endParaRPr lang="en-US" altLang="zh-CN" sz="2000" dirty="0"/>
          </a:p>
          <a:p>
            <a:pPr marL="285750" indent="-285750">
              <a:buFont typeface="Wingdings" pitchFamily="2" charset="2"/>
              <a:buChar char="Ø"/>
            </a:pPr>
            <a:r>
              <a:rPr lang="zh-CN" altLang="en-US" sz="2000" dirty="0"/>
              <a:t>个人消费目的分类（</a:t>
            </a:r>
            <a:r>
              <a:rPr lang="en-US" altLang="zh-CN" sz="2000" dirty="0"/>
              <a:t>COICOP</a:t>
            </a:r>
            <a:r>
              <a:rPr lang="zh-CN" altLang="en-US" sz="2000" dirty="0"/>
              <a:t>）：识别住户、</a:t>
            </a:r>
            <a:r>
              <a:rPr lang="en-US" altLang="zh-CN" sz="2000" dirty="0"/>
              <a:t>NPISHs </a:t>
            </a:r>
            <a:r>
              <a:rPr lang="zh-CN" altLang="en-US" sz="2000" dirty="0"/>
              <a:t>和各级政府的消费支出；</a:t>
            </a:r>
            <a:endParaRPr lang="en-US" altLang="zh-CN" sz="2000" dirty="0"/>
          </a:p>
          <a:p>
            <a:pPr marL="285750" indent="-285750">
              <a:buFont typeface="Wingdings" pitchFamily="2" charset="2"/>
              <a:buChar char="Ø"/>
            </a:pPr>
            <a:r>
              <a:rPr lang="zh-CN" altLang="en-US" sz="2000" dirty="0"/>
              <a:t>生产者支出目的分类（</a:t>
            </a:r>
            <a:r>
              <a:rPr lang="en-US" altLang="zh-CN" sz="2000" dirty="0"/>
              <a:t> COPP</a:t>
            </a:r>
            <a:r>
              <a:rPr lang="zh-CN" altLang="en-US" sz="2000" dirty="0"/>
              <a:t>）：识别金融和非金融企业的中间消耗和资本支出。</a:t>
            </a:r>
            <a:endParaRPr lang="en-US" altLang="zh-CN" sz="2000" dirty="0"/>
          </a:p>
          <a:p>
            <a:pPr marL="285750" indent="-285750">
              <a:buFont typeface="Wingdings" pitchFamily="2" charset="2"/>
              <a:buChar char="Ø"/>
            </a:pPr>
            <a:endParaRPr lang="zh-CN" altLang="en-US" sz="2000" dirty="0"/>
          </a:p>
        </p:txBody>
      </p:sp>
    </p:spTree>
    <p:extLst>
      <p:ext uri="{BB962C8B-B14F-4D97-AF65-F5344CB8AC3E}">
        <p14:creationId xmlns:p14="http://schemas.microsoft.com/office/powerpoint/2010/main" val="65662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五、国民经济的其他分类</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2">
            <a:extLst>
              <a:ext uri="{FF2B5EF4-FFF2-40B4-BE49-F238E27FC236}">
                <a16:creationId xmlns:a16="http://schemas.microsoft.com/office/drawing/2014/main" id="{EA1B6566-A00E-45D1-A1E7-AFE8B3008CBB}"/>
              </a:ext>
            </a:extLst>
          </p:cNvPr>
          <p:cNvGrpSpPr/>
          <p:nvPr/>
        </p:nvGrpSpPr>
        <p:grpSpPr>
          <a:xfrm>
            <a:off x="1905526" y="1660687"/>
            <a:ext cx="8261218" cy="4295693"/>
            <a:chOff x="2514992" y="3764790"/>
            <a:chExt cx="9458355" cy="4918184"/>
          </a:xfrm>
        </p:grpSpPr>
        <p:grpSp>
          <p:nvGrpSpPr>
            <p:cNvPr id="10" name="组合 10">
              <a:extLst>
                <a:ext uri="{FF2B5EF4-FFF2-40B4-BE49-F238E27FC236}">
                  <a16:creationId xmlns:a16="http://schemas.microsoft.com/office/drawing/2014/main" id="{C3D329EA-CB0D-4A76-8710-44F9FC53379E}"/>
                </a:ext>
              </a:extLst>
            </p:cNvPr>
            <p:cNvGrpSpPr/>
            <p:nvPr/>
          </p:nvGrpSpPr>
          <p:grpSpPr>
            <a:xfrm>
              <a:off x="2514992" y="3764790"/>
              <a:ext cx="9458355" cy="4918184"/>
              <a:chOff x="2514992" y="3764790"/>
              <a:chExt cx="9458355" cy="4918184"/>
            </a:xfrm>
            <a:scene3d>
              <a:camera prst="orthographicFront">
                <a:rot lat="0" lon="0" rev="0"/>
              </a:camera>
              <a:lightRig rig="contrasting" dir="t">
                <a:rot lat="0" lon="0" rev="1500000"/>
              </a:lightRig>
            </a:scene3d>
          </p:grpSpPr>
          <p:sp>
            <p:nvSpPr>
              <p:cNvPr id="12" name="对角圆角矩形 4">
                <a:extLst>
                  <a:ext uri="{FF2B5EF4-FFF2-40B4-BE49-F238E27FC236}">
                    <a16:creationId xmlns:a16="http://schemas.microsoft.com/office/drawing/2014/main" id="{612C432E-A710-4296-95B8-2E523F7095CF}"/>
                  </a:ext>
                </a:extLst>
              </p:cNvPr>
              <p:cNvSpPr/>
              <p:nvPr/>
            </p:nvSpPr>
            <p:spPr>
              <a:xfrm>
                <a:off x="2514992" y="3764790"/>
                <a:ext cx="9458355" cy="4918184"/>
              </a:xfrm>
              <a:prstGeom prst="round2DiagRect">
                <a:avLst>
                  <a:gd name="adj1" fmla="val 0"/>
                  <a:gd name="adj2" fmla="val 16670"/>
                </a:avLst>
              </a:prstGeom>
              <a:ln w="76200">
                <a:noFill/>
              </a:ln>
              <a:effectLst>
                <a:outerShdw blurRad="149987" dist="250190" dir="8460000" algn="ctr">
                  <a:srgbClr val="000000">
                    <a:alpha val="28000"/>
                  </a:srgbClr>
                </a:outerShdw>
              </a:effectLst>
              <a:sp3d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直接连接符 15">
                <a:extLst>
                  <a:ext uri="{FF2B5EF4-FFF2-40B4-BE49-F238E27FC236}">
                    <a16:creationId xmlns:a16="http://schemas.microsoft.com/office/drawing/2014/main" id="{2670262B-ACCA-460E-BC4F-59C44AC2CBA1}"/>
                  </a:ext>
                </a:extLst>
              </p:cNvPr>
              <p:cNvSpPr/>
              <p:nvPr/>
            </p:nvSpPr>
            <p:spPr>
              <a:xfrm>
                <a:off x="6739118" y="4286415"/>
                <a:ext cx="1219" cy="3874933"/>
              </a:xfrm>
              <a:prstGeom prst="line">
                <a:avLst/>
              </a:prstGeom>
              <a:ln w="76200">
                <a:noFill/>
              </a:ln>
              <a:effectLst>
                <a:outerShdw blurRad="149987" dist="250190" dir="8460000" algn="ctr">
                  <a:srgbClr val="000000">
                    <a:alpha val="28000"/>
                  </a:srgbClr>
                </a:outerShdw>
              </a:effectLst>
              <a:sp3d prstMaterial="metal">
                <a:bevelT w="88900" h="88900"/>
              </a:sp3d>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1" name="直接连接符 10">
              <a:extLst>
                <a:ext uri="{FF2B5EF4-FFF2-40B4-BE49-F238E27FC236}">
                  <a16:creationId xmlns:a16="http://schemas.microsoft.com/office/drawing/2014/main" id="{6B2828A9-809C-4909-A097-D4EF81125D14}"/>
                </a:ext>
              </a:extLst>
            </p:cNvPr>
            <p:cNvCxnSpPr/>
            <p:nvPr/>
          </p:nvCxnSpPr>
          <p:spPr>
            <a:xfrm>
              <a:off x="7400552" y="4286415"/>
              <a:ext cx="0" cy="3983316"/>
            </a:xfrm>
            <a:prstGeom prst="line">
              <a:avLst/>
            </a:prstGeom>
            <a:ln w="76200">
              <a:solidFill>
                <a:srgbClr val="EBD58C"/>
              </a:solidFill>
            </a:ln>
          </p:spPr>
          <p:style>
            <a:lnRef idx="1">
              <a:schemeClr val="accent1"/>
            </a:lnRef>
            <a:fillRef idx="0">
              <a:schemeClr val="accent1"/>
            </a:fillRef>
            <a:effectRef idx="0">
              <a:schemeClr val="accent1"/>
            </a:effectRef>
            <a:fontRef idx="minor">
              <a:schemeClr val="tx1"/>
            </a:fontRef>
          </p:style>
        </p:cxnSp>
      </p:grpSp>
      <p:sp>
        <p:nvSpPr>
          <p:cNvPr id="17" name="任意多边形 6">
            <a:extLst>
              <a:ext uri="{FF2B5EF4-FFF2-40B4-BE49-F238E27FC236}">
                <a16:creationId xmlns:a16="http://schemas.microsoft.com/office/drawing/2014/main" id="{959F1AE3-B61D-49AA-9B22-07ED61FD2549}"/>
              </a:ext>
            </a:extLst>
          </p:cNvPr>
          <p:cNvSpPr/>
          <p:nvPr/>
        </p:nvSpPr>
        <p:spPr>
          <a:xfrm>
            <a:off x="2101981" y="2094803"/>
            <a:ext cx="3917293" cy="3303788"/>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just" defTabSz="1066800">
              <a:lnSpc>
                <a:spcPct val="150000"/>
              </a:lnSpc>
              <a:spcBef>
                <a:spcPct val="0"/>
              </a:spcBef>
              <a:spcAft>
                <a:spcPts val="0"/>
              </a:spcAft>
            </a:pPr>
            <a:r>
              <a:rPr lang="zh-CN" altLang="en-US" sz="2400" b="1" kern="1200" dirty="0">
                <a:solidFill>
                  <a:schemeClr val="bg1"/>
                </a:solidFill>
                <a:latin typeface="微软雅黑" panose="020B0503020204020204" pitchFamily="34" charset="-122"/>
                <a:ea typeface="微软雅黑" panose="020B0503020204020204" pitchFamily="34" charset="-122"/>
              </a:rPr>
              <a:t>按照产业发生的时序及其劳动对象的特点划分：</a:t>
            </a:r>
            <a:endParaRPr lang="en-US" altLang="zh-CN" sz="2400" b="1" kern="1200"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50000"/>
              </a:lnSpc>
              <a:spcBef>
                <a:spcPct val="0"/>
              </a:spcBef>
              <a:spcAft>
                <a:spcPts val="0"/>
              </a:spcAft>
              <a:buFont typeface="Wingdings" pitchFamily="2" charset="2"/>
              <a:buChar char="ü"/>
            </a:pPr>
            <a:r>
              <a:rPr lang="zh-CN" altLang="en-US" sz="2400" b="1" kern="1200" dirty="0">
                <a:solidFill>
                  <a:schemeClr val="bg1"/>
                </a:solidFill>
                <a:latin typeface="微软雅黑" panose="020B0503020204020204" pitchFamily="34" charset="-122"/>
                <a:ea typeface="微软雅黑" panose="020B0503020204020204" pitchFamily="34" charset="-122"/>
              </a:rPr>
              <a:t>第一产业</a:t>
            </a:r>
            <a:r>
              <a:rPr lang="en-US" altLang="zh-CN" sz="2400" b="1" kern="1200" dirty="0">
                <a:solidFill>
                  <a:schemeClr val="bg1"/>
                </a:solidFill>
                <a:latin typeface="微软雅黑" panose="020B0503020204020204" pitchFamily="34" charset="-122"/>
                <a:ea typeface="微软雅黑" panose="020B0503020204020204" pitchFamily="34" charset="-122"/>
              </a:rPr>
              <a:t>-</a:t>
            </a:r>
            <a:r>
              <a:rPr lang="zh-CN" altLang="en-US" sz="2400" b="1" kern="1200" dirty="0">
                <a:solidFill>
                  <a:schemeClr val="bg1"/>
                </a:solidFill>
                <a:latin typeface="微软雅黑" panose="020B0503020204020204" pitchFamily="34" charset="-122"/>
                <a:ea typeface="微软雅黑" panose="020B0503020204020204" pitchFamily="34" charset="-122"/>
              </a:rPr>
              <a:t>农业；</a:t>
            </a:r>
            <a:endParaRPr lang="en-US" altLang="zh-CN" sz="2400" b="1" kern="1200"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50000"/>
              </a:lnSpc>
              <a:spcBef>
                <a:spcPct val="0"/>
              </a:spcBef>
              <a:spcAft>
                <a:spcPts val="0"/>
              </a:spcAft>
              <a:buFont typeface="Wingdings" pitchFamily="2" charset="2"/>
              <a:buChar char="ü"/>
            </a:pPr>
            <a:r>
              <a:rPr lang="zh-CN" altLang="en-US" sz="2400" b="1" dirty="0">
                <a:solidFill>
                  <a:schemeClr val="bg1"/>
                </a:solidFill>
                <a:latin typeface="微软雅黑" panose="020B0503020204020204" pitchFamily="34" charset="-122"/>
                <a:ea typeface="微软雅黑" panose="020B0503020204020204" pitchFamily="34" charset="-122"/>
              </a:rPr>
              <a:t>第二产业</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工业和建筑业；</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50000"/>
              </a:lnSpc>
              <a:spcBef>
                <a:spcPct val="0"/>
              </a:spcBef>
              <a:spcAft>
                <a:spcPts val="0"/>
              </a:spcAft>
              <a:buFont typeface="Wingdings" pitchFamily="2" charset="2"/>
              <a:buChar char="ü"/>
            </a:pPr>
            <a:r>
              <a:rPr lang="zh-CN" altLang="en-US" sz="2400" b="1" kern="1200" dirty="0">
                <a:solidFill>
                  <a:schemeClr val="bg1"/>
                </a:solidFill>
                <a:latin typeface="微软雅黑" panose="020B0503020204020204" pitchFamily="34" charset="-122"/>
                <a:ea typeface="微软雅黑" panose="020B0503020204020204" pitchFamily="34" charset="-122"/>
              </a:rPr>
              <a:t>第三产业</a:t>
            </a:r>
            <a:r>
              <a:rPr lang="en-US" altLang="zh-CN" sz="2400" b="1" kern="1200"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除一、二产业外的行业，以服务业为主</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18" name="任意多边形 7">
            <a:extLst>
              <a:ext uri="{FF2B5EF4-FFF2-40B4-BE49-F238E27FC236}">
                <a16:creationId xmlns:a16="http://schemas.microsoft.com/office/drawing/2014/main" id="{DF960E2C-E997-494C-9545-C3B25582AD71}"/>
              </a:ext>
            </a:extLst>
          </p:cNvPr>
          <p:cNvSpPr/>
          <p:nvPr/>
        </p:nvSpPr>
        <p:spPr>
          <a:xfrm>
            <a:off x="6375919" y="2078246"/>
            <a:ext cx="3637374" cy="3517195"/>
          </a:xfrm>
          <a:custGeom>
            <a:avLst/>
            <a:gdLst>
              <a:gd name="connsiteX0" fmla="*/ 0 w 3963088"/>
              <a:gd name="connsiteY0" fmla="*/ 0 h 4173005"/>
              <a:gd name="connsiteX1" fmla="*/ 3963088 w 3963088"/>
              <a:gd name="connsiteY1" fmla="*/ 0 h 4173005"/>
              <a:gd name="connsiteX2" fmla="*/ 3963088 w 3963088"/>
              <a:gd name="connsiteY2" fmla="*/ 4173005 h 4173005"/>
              <a:gd name="connsiteX3" fmla="*/ 0 w 3963088"/>
              <a:gd name="connsiteY3" fmla="*/ 4173005 h 4173005"/>
              <a:gd name="connsiteX4" fmla="*/ 0 w 3963088"/>
              <a:gd name="connsiteY4" fmla="*/ 0 h 4173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088" h="4173005">
                <a:moveTo>
                  <a:pt x="0" y="0"/>
                </a:moveTo>
                <a:lnTo>
                  <a:pt x="3963088" y="0"/>
                </a:lnTo>
                <a:lnTo>
                  <a:pt x="3963088" y="4173005"/>
                </a:lnTo>
                <a:lnTo>
                  <a:pt x="0" y="41730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just" defTabSz="1066800">
              <a:lnSpc>
                <a:spcPct val="125000"/>
              </a:lnSpc>
              <a:spcBef>
                <a:spcPct val="0"/>
              </a:spcBef>
              <a:spcAft>
                <a:spcPts val="0"/>
              </a:spcAft>
            </a:pPr>
            <a:r>
              <a:rPr lang="zh-CN" altLang="en-US" sz="2400" b="1" kern="1200" dirty="0">
                <a:solidFill>
                  <a:schemeClr val="bg1"/>
                </a:solidFill>
                <a:latin typeface="微软雅黑" panose="020B0503020204020204" pitchFamily="34" charset="-122"/>
                <a:ea typeface="微软雅黑" panose="020B0503020204020204" pitchFamily="34" charset="-122"/>
              </a:rPr>
              <a:t>从经济成分或所有制结构角度进行划分：</a:t>
            </a:r>
            <a:endParaRPr lang="en-US" altLang="zh-CN" sz="2400" b="1" kern="1200"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25000"/>
              </a:lnSpc>
              <a:spcBef>
                <a:spcPct val="0"/>
              </a:spcBef>
              <a:spcAft>
                <a:spcPts val="0"/>
              </a:spcAft>
              <a:buFont typeface="Wingdings" pitchFamily="2" charset="2"/>
              <a:buChar char="ü"/>
            </a:pPr>
            <a:r>
              <a:rPr lang="zh-CN" altLang="en-US" sz="2400" b="1" kern="1200" dirty="0">
                <a:solidFill>
                  <a:schemeClr val="bg1"/>
                </a:solidFill>
                <a:latin typeface="微软雅黑" panose="020B0503020204020204" pitchFamily="34" charset="-122"/>
                <a:ea typeface="微软雅黑" panose="020B0503020204020204" pitchFamily="34" charset="-122"/>
              </a:rPr>
              <a:t>公有经济</a:t>
            </a:r>
            <a:r>
              <a:rPr lang="en-US" altLang="zh-CN" sz="2400" b="1" kern="1200" dirty="0">
                <a:solidFill>
                  <a:schemeClr val="bg1"/>
                </a:solidFill>
                <a:latin typeface="微软雅黑" panose="020B0503020204020204" pitchFamily="34" charset="-122"/>
                <a:ea typeface="微软雅黑" panose="020B0503020204020204" pitchFamily="34" charset="-122"/>
              </a:rPr>
              <a:t>-</a:t>
            </a:r>
            <a:r>
              <a:rPr lang="zh-CN" altLang="en-US" sz="2400" b="1" kern="1200" dirty="0">
                <a:solidFill>
                  <a:schemeClr val="bg1"/>
                </a:solidFill>
                <a:latin typeface="微软雅黑" panose="020B0503020204020204" pitchFamily="34" charset="-122"/>
                <a:ea typeface="微软雅黑" panose="020B0503020204020204" pitchFamily="34" charset="-122"/>
              </a:rPr>
              <a:t>国有经济</a:t>
            </a:r>
            <a:r>
              <a:rPr lang="en-US" altLang="zh-CN" sz="2400" b="1" kern="1200" dirty="0">
                <a:solidFill>
                  <a:schemeClr val="bg1"/>
                </a:solidFill>
                <a:latin typeface="微软雅黑" panose="020B0503020204020204" pitchFamily="34" charset="-122"/>
                <a:ea typeface="微软雅黑" panose="020B0503020204020204" pitchFamily="34" charset="-122"/>
              </a:rPr>
              <a:t>&amp;</a:t>
            </a:r>
            <a:r>
              <a:rPr lang="zh-CN" altLang="en-US" sz="2400" b="1" kern="1200" dirty="0">
                <a:solidFill>
                  <a:schemeClr val="bg1"/>
                </a:solidFill>
                <a:latin typeface="微软雅黑" panose="020B0503020204020204" pitchFamily="34" charset="-122"/>
                <a:ea typeface="微软雅黑" panose="020B0503020204020204" pitchFamily="34" charset="-122"/>
              </a:rPr>
              <a:t>集体经济</a:t>
            </a:r>
            <a:endParaRPr lang="en-US" altLang="zh-CN" sz="2400" b="1" kern="1200" dirty="0">
              <a:solidFill>
                <a:schemeClr val="bg1"/>
              </a:solidFill>
              <a:latin typeface="微软雅黑" panose="020B0503020204020204" pitchFamily="34" charset="-122"/>
              <a:ea typeface="微软雅黑" panose="020B0503020204020204" pitchFamily="34" charset="-122"/>
            </a:endParaRPr>
          </a:p>
          <a:p>
            <a:pPr marL="342900" lvl="0" indent="-342900" algn="just" defTabSz="1066800">
              <a:lnSpc>
                <a:spcPct val="125000"/>
              </a:lnSpc>
              <a:spcBef>
                <a:spcPct val="0"/>
              </a:spcBef>
              <a:spcAft>
                <a:spcPts val="0"/>
              </a:spcAft>
              <a:buFont typeface="Wingdings" pitchFamily="2" charset="2"/>
              <a:buChar char="ü"/>
            </a:pPr>
            <a:r>
              <a:rPr lang="zh-CN" altLang="en-US" sz="2400" b="1" dirty="0">
                <a:solidFill>
                  <a:schemeClr val="bg1"/>
                </a:solidFill>
                <a:latin typeface="微软雅黑" panose="020B0503020204020204" pitchFamily="34" charset="-122"/>
                <a:ea typeface="微软雅黑" panose="020B0503020204020204" pitchFamily="34" charset="-122"/>
              </a:rPr>
              <a:t>非公有经济</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私有经济</a:t>
            </a:r>
            <a:r>
              <a:rPr lang="en-US" altLang="zh-CN" sz="2400" b="1" dirty="0">
                <a:solidFill>
                  <a:schemeClr val="bg1"/>
                </a:solidFill>
                <a:latin typeface="微软雅黑" panose="020B0503020204020204" pitchFamily="34" charset="-122"/>
                <a:ea typeface="微软雅黑" panose="020B0503020204020204" pitchFamily="34" charset="-122"/>
              </a:rPr>
              <a:t>&amp;</a:t>
            </a:r>
            <a:r>
              <a:rPr lang="zh-CN" altLang="en-US" sz="2400" b="1" dirty="0">
                <a:solidFill>
                  <a:schemeClr val="bg1"/>
                </a:solidFill>
                <a:latin typeface="微软雅黑" panose="020B0503020204020204" pitchFamily="34" charset="-122"/>
                <a:ea typeface="微软雅黑" panose="020B0503020204020204" pitchFamily="34" charset="-122"/>
              </a:rPr>
              <a:t>港澳台经济</a:t>
            </a:r>
            <a:r>
              <a:rPr lang="en-US" altLang="zh-CN" sz="2400" b="1" dirty="0">
                <a:solidFill>
                  <a:schemeClr val="bg1"/>
                </a:solidFill>
                <a:latin typeface="微软雅黑" panose="020B0503020204020204" pitchFamily="34" charset="-122"/>
                <a:ea typeface="微软雅黑" panose="020B0503020204020204" pitchFamily="34" charset="-122"/>
              </a:rPr>
              <a:t>&amp;</a:t>
            </a:r>
            <a:r>
              <a:rPr lang="zh-CN" altLang="en-US" sz="2400" b="1" dirty="0">
                <a:solidFill>
                  <a:schemeClr val="bg1"/>
                </a:solidFill>
                <a:latin typeface="微软雅黑" panose="020B0503020204020204" pitchFamily="34" charset="-122"/>
                <a:ea typeface="微软雅黑" panose="020B0503020204020204" pitchFamily="34" charset="-122"/>
              </a:rPr>
              <a:t>外商经济</a:t>
            </a:r>
            <a:endParaRPr lang="zh-CN" altLang="en-US" sz="2400" b="1" kern="1200" dirty="0">
              <a:solidFill>
                <a:schemeClr val="bg1"/>
              </a:solidFill>
              <a:latin typeface="微软雅黑" panose="020B0503020204020204" pitchFamily="34" charset="-122"/>
              <a:ea typeface="微软雅黑" panose="020B0503020204020204" pitchFamily="34" charset="-122"/>
            </a:endParaRPr>
          </a:p>
        </p:txBody>
      </p:sp>
      <p:sp>
        <p:nvSpPr>
          <p:cNvPr id="19" name="任意多边形 8">
            <a:extLst>
              <a:ext uri="{FF2B5EF4-FFF2-40B4-BE49-F238E27FC236}">
                <a16:creationId xmlns:a16="http://schemas.microsoft.com/office/drawing/2014/main" id="{CDBC9D72-4AF0-4AB8-81D6-2A382AE0E8A7}"/>
              </a:ext>
            </a:extLst>
          </p:cNvPr>
          <p:cNvSpPr/>
          <p:nvPr/>
        </p:nvSpPr>
        <p:spPr>
          <a:xfrm rot="16200000">
            <a:off x="-1002598" y="3192351"/>
            <a:ext cx="4295693"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37AB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 wrap="square" lIns="140969" tIns="523331" rIns="601707" bIns="523332" numCol="1" spcCol="1270" anchor="ctr" anchorCtr="0">
            <a:noAutofit/>
          </a:bodyPr>
          <a:lstStyle/>
          <a:p>
            <a:pPr lvl="0" algn="ctr" defTabSz="1644650">
              <a:lnSpc>
                <a:spcPct val="90000"/>
              </a:lnSpc>
              <a:spcBef>
                <a:spcPct val="0"/>
              </a:spcBef>
              <a:spcAft>
                <a:spcPct val="35000"/>
              </a:spcAft>
            </a:pPr>
            <a:r>
              <a:rPr lang="zh-CN" altLang="en-US" sz="2800" b="1" kern="1200" dirty="0">
                <a:solidFill>
                  <a:schemeClr val="tx1"/>
                </a:solidFill>
                <a:latin typeface="微软雅黑" panose="020B0503020204020204" pitchFamily="34" charset="-122"/>
                <a:ea typeface="微软雅黑" panose="020B0503020204020204" pitchFamily="34" charset="-122"/>
              </a:rPr>
              <a:t>三次产业划分</a:t>
            </a:r>
          </a:p>
        </p:txBody>
      </p:sp>
      <p:sp>
        <p:nvSpPr>
          <p:cNvPr id="20" name="任意多边形 9">
            <a:extLst>
              <a:ext uri="{FF2B5EF4-FFF2-40B4-BE49-F238E27FC236}">
                <a16:creationId xmlns:a16="http://schemas.microsoft.com/office/drawing/2014/main" id="{A28AF85E-5ACC-4E3D-A9F5-BEF1F73D33C1}"/>
              </a:ext>
            </a:extLst>
          </p:cNvPr>
          <p:cNvSpPr/>
          <p:nvPr/>
        </p:nvSpPr>
        <p:spPr>
          <a:xfrm rot="5400000">
            <a:off x="8782663" y="3230926"/>
            <a:ext cx="4288716" cy="1218412"/>
          </a:xfrm>
          <a:custGeom>
            <a:avLst/>
            <a:gdLst>
              <a:gd name="connsiteX0" fmla="*/ 0 w 5365292"/>
              <a:gd name="connsiteY0" fmla="*/ 382362 h 1524264"/>
              <a:gd name="connsiteX1" fmla="*/ 4440673 w 5365292"/>
              <a:gd name="connsiteY1" fmla="*/ 382362 h 1524264"/>
              <a:gd name="connsiteX2" fmla="*/ 4440673 w 5365292"/>
              <a:gd name="connsiteY2" fmla="*/ 0 h 1524264"/>
              <a:gd name="connsiteX3" fmla="*/ 5365292 w 5365292"/>
              <a:gd name="connsiteY3" fmla="*/ 762132 h 1524264"/>
              <a:gd name="connsiteX4" fmla="*/ 4440673 w 5365292"/>
              <a:gd name="connsiteY4" fmla="*/ 1524264 h 1524264"/>
              <a:gd name="connsiteX5" fmla="*/ 4440673 w 5365292"/>
              <a:gd name="connsiteY5" fmla="*/ 1141902 h 1524264"/>
              <a:gd name="connsiteX6" fmla="*/ 0 w 5365292"/>
              <a:gd name="connsiteY6" fmla="*/ 1141902 h 1524264"/>
              <a:gd name="connsiteX7" fmla="*/ 0 w 5365292"/>
              <a:gd name="connsiteY7" fmla="*/ 382362 h 152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292" h="1524264">
                <a:moveTo>
                  <a:pt x="0" y="382362"/>
                </a:moveTo>
                <a:lnTo>
                  <a:pt x="4440673" y="382362"/>
                </a:lnTo>
                <a:lnTo>
                  <a:pt x="4440673" y="0"/>
                </a:lnTo>
                <a:lnTo>
                  <a:pt x="5365292" y="762132"/>
                </a:lnTo>
                <a:lnTo>
                  <a:pt x="4440673" y="1524264"/>
                </a:lnTo>
                <a:lnTo>
                  <a:pt x="4440673" y="1141902"/>
                </a:lnTo>
                <a:lnTo>
                  <a:pt x="0" y="1141902"/>
                </a:lnTo>
                <a:lnTo>
                  <a:pt x="0" y="382362"/>
                </a:lnTo>
                <a:close/>
              </a:path>
            </a:pathLst>
          </a:custGeom>
          <a:solidFill>
            <a:srgbClr val="A6C435"/>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vert270" wrap="square" lIns="140970" tIns="523331" rIns="601706" bIns="523332" numCol="1" spcCol="1270" anchor="ctr" anchorCtr="0">
            <a:noAutofit/>
          </a:bodyPr>
          <a:lstStyle/>
          <a:p>
            <a:pPr lvl="0" algn="ctr" defTabSz="1644650">
              <a:lnSpc>
                <a:spcPct val="90000"/>
              </a:lnSpc>
              <a:spcBef>
                <a:spcPct val="0"/>
              </a:spcBef>
              <a:spcAft>
                <a:spcPct val="35000"/>
              </a:spcAft>
            </a:pPr>
            <a:r>
              <a:rPr lang="zh-CN" altLang="en-US" sz="2800" b="1" kern="1200" dirty="0">
                <a:solidFill>
                  <a:schemeClr val="tx1"/>
                </a:solidFill>
                <a:latin typeface="微软雅黑" panose="020B0503020204020204" pitchFamily="34" charset="-122"/>
                <a:ea typeface="微软雅黑" panose="020B0503020204020204" pitchFamily="34" charset="-122"/>
              </a:rPr>
              <a:t>经济类型划分</a:t>
            </a:r>
          </a:p>
        </p:txBody>
      </p:sp>
      <p:sp>
        <p:nvSpPr>
          <p:cNvPr id="2" name="灯片编号占位符 1">
            <a:extLst>
              <a:ext uri="{FF2B5EF4-FFF2-40B4-BE49-F238E27FC236}">
                <a16:creationId xmlns:a16="http://schemas.microsoft.com/office/drawing/2014/main" id="{2B29AA41-314A-4D83-A356-2A25D2372A5A}"/>
              </a:ext>
            </a:extLst>
          </p:cNvPr>
          <p:cNvSpPr>
            <a:spLocks noGrp="1"/>
          </p:cNvSpPr>
          <p:nvPr>
            <p:ph type="sldNum" sz="quarter" idx="4"/>
          </p:nvPr>
        </p:nvSpPr>
        <p:spPr/>
        <p:txBody>
          <a:bodyPr/>
          <a:lstStyle/>
          <a:p>
            <a:fld id="{089E6A1B-787B-48C2-89E0-46ED219FD4E0}" type="slidenum">
              <a:rPr lang="zh-CN" altLang="en-US" smtClean="0"/>
              <a:pPr/>
              <a:t>29</a:t>
            </a:fld>
            <a:endParaRPr lang="zh-CN" altLang="en-US" dirty="0"/>
          </a:p>
        </p:txBody>
      </p:sp>
      <p:sp>
        <p:nvSpPr>
          <p:cNvPr id="14" name="矩形 13">
            <a:extLst>
              <a:ext uri="{FF2B5EF4-FFF2-40B4-BE49-F238E27FC236}">
                <a16:creationId xmlns:a16="http://schemas.microsoft.com/office/drawing/2014/main" id="{A6D87475-DFA2-4C44-A9DC-D738D85F2FFD}"/>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CH1-4</a:t>
            </a:r>
            <a:r>
              <a:rPr lang="zh-CN" altLang="en-US" dirty="0">
                <a:latin typeface="KaiTi" panose="02010609060101010101" pitchFamily="49" charset="-122"/>
                <a:ea typeface="KaiTi" panose="02010609060101010101" pitchFamily="49" charset="-122"/>
              </a:rPr>
              <a:t> 国民经济的基本分类</a:t>
            </a:r>
          </a:p>
        </p:txBody>
      </p:sp>
    </p:spTree>
    <p:extLst>
      <p:ext uri="{BB962C8B-B14F-4D97-AF65-F5344CB8AC3E}">
        <p14:creationId xmlns:p14="http://schemas.microsoft.com/office/powerpoint/2010/main" val="843427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108875A0-BA77-4A4E-B512-C1668639637B}"/>
              </a:ext>
            </a:extLst>
          </p:cNvPr>
          <p:cNvGrpSpPr/>
          <p:nvPr/>
        </p:nvGrpSpPr>
        <p:grpSpPr>
          <a:xfrm>
            <a:off x="3071177" y="5399971"/>
            <a:ext cx="8282073" cy="616177"/>
            <a:chOff x="4774354" y="1713865"/>
            <a:chExt cx="4647919" cy="616177"/>
          </a:xfrm>
        </p:grpSpPr>
        <p:sp>
          <p:nvSpPr>
            <p:cNvPr id="44" name="矩形 43">
              <a:extLst>
                <a:ext uri="{FF2B5EF4-FFF2-40B4-BE49-F238E27FC236}">
                  <a16:creationId xmlns:a16="http://schemas.microsoft.com/office/drawing/2014/main" id="{F64B9941-697F-4C40-8017-BDA9C1F117A4}"/>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45" name="직사각형 59">
              <a:extLst>
                <a:ext uri="{FF2B5EF4-FFF2-40B4-BE49-F238E27FC236}">
                  <a16:creationId xmlns:a16="http://schemas.microsoft.com/office/drawing/2014/main" id="{871E1CF8-D6E2-724C-BCB9-9BF9EF1F23D7}"/>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第七节 国民经济统计学的产生与发展</a:t>
              </a:r>
            </a:p>
          </p:txBody>
        </p:sp>
      </p:grpSp>
      <p:grpSp>
        <p:nvGrpSpPr>
          <p:cNvPr id="40" name="组合 39">
            <a:extLst>
              <a:ext uri="{FF2B5EF4-FFF2-40B4-BE49-F238E27FC236}">
                <a16:creationId xmlns:a16="http://schemas.microsoft.com/office/drawing/2014/main" id="{8234B134-EB13-BB40-BF27-118E9A016E68}"/>
              </a:ext>
            </a:extLst>
          </p:cNvPr>
          <p:cNvGrpSpPr/>
          <p:nvPr/>
        </p:nvGrpSpPr>
        <p:grpSpPr>
          <a:xfrm>
            <a:off x="3071177" y="4644519"/>
            <a:ext cx="8282073" cy="616177"/>
            <a:chOff x="4774354" y="1713865"/>
            <a:chExt cx="4647919" cy="616177"/>
          </a:xfrm>
        </p:grpSpPr>
        <p:sp>
          <p:nvSpPr>
            <p:cNvPr id="41" name="矩形 40">
              <a:extLst>
                <a:ext uri="{FF2B5EF4-FFF2-40B4-BE49-F238E27FC236}">
                  <a16:creationId xmlns:a16="http://schemas.microsoft.com/office/drawing/2014/main" id="{06BC2758-F0C1-754B-9DB4-CB6221112AC4}"/>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42" name="직사각형 59">
              <a:extLst>
                <a:ext uri="{FF2B5EF4-FFF2-40B4-BE49-F238E27FC236}">
                  <a16:creationId xmlns:a16="http://schemas.microsoft.com/office/drawing/2014/main" id="{F71F5C81-AE27-164A-85B5-4F0BC47AED48}"/>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第六节 国民经济统计学的学科地位</a:t>
              </a:r>
            </a:p>
          </p:txBody>
        </p:sp>
      </p:grpSp>
      <p:grpSp>
        <p:nvGrpSpPr>
          <p:cNvPr id="37" name="组合 36">
            <a:extLst>
              <a:ext uri="{FF2B5EF4-FFF2-40B4-BE49-F238E27FC236}">
                <a16:creationId xmlns:a16="http://schemas.microsoft.com/office/drawing/2014/main" id="{641D0BC1-33A9-6F49-8A3B-DEA52C92F5A9}"/>
              </a:ext>
            </a:extLst>
          </p:cNvPr>
          <p:cNvGrpSpPr/>
          <p:nvPr/>
        </p:nvGrpSpPr>
        <p:grpSpPr>
          <a:xfrm>
            <a:off x="3071177" y="3909361"/>
            <a:ext cx="8282073" cy="616177"/>
            <a:chOff x="4774354" y="1713865"/>
            <a:chExt cx="4647919" cy="616177"/>
          </a:xfrm>
        </p:grpSpPr>
        <p:sp>
          <p:nvSpPr>
            <p:cNvPr id="38" name="矩形 37">
              <a:extLst>
                <a:ext uri="{FF2B5EF4-FFF2-40B4-BE49-F238E27FC236}">
                  <a16:creationId xmlns:a16="http://schemas.microsoft.com/office/drawing/2014/main" id="{642F5C40-5C25-7841-920F-0C38F8047799}"/>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9" name="직사각형 59">
              <a:extLst>
                <a:ext uri="{FF2B5EF4-FFF2-40B4-BE49-F238E27FC236}">
                  <a16:creationId xmlns:a16="http://schemas.microsoft.com/office/drawing/2014/main" id="{0BD31EA0-635F-204A-9B5C-24082710D9BA}"/>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第五节 国民经济平衡经济</a:t>
              </a:r>
            </a:p>
          </p:txBody>
        </p:sp>
      </p:grpSp>
      <p:grpSp>
        <p:nvGrpSpPr>
          <p:cNvPr id="34" name="组合 33">
            <a:extLst>
              <a:ext uri="{FF2B5EF4-FFF2-40B4-BE49-F238E27FC236}">
                <a16:creationId xmlns:a16="http://schemas.microsoft.com/office/drawing/2014/main" id="{6D4942EE-5E74-F845-AF24-1BC769A16B87}"/>
              </a:ext>
            </a:extLst>
          </p:cNvPr>
          <p:cNvGrpSpPr/>
          <p:nvPr/>
        </p:nvGrpSpPr>
        <p:grpSpPr>
          <a:xfrm>
            <a:off x="3071177" y="3178874"/>
            <a:ext cx="8282073" cy="616177"/>
            <a:chOff x="4774354" y="1713865"/>
            <a:chExt cx="4647919" cy="616177"/>
          </a:xfrm>
        </p:grpSpPr>
        <p:sp>
          <p:nvSpPr>
            <p:cNvPr id="35" name="矩形 34">
              <a:extLst>
                <a:ext uri="{FF2B5EF4-FFF2-40B4-BE49-F238E27FC236}">
                  <a16:creationId xmlns:a16="http://schemas.microsoft.com/office/drawing/2014/main" id="{312F4CB2-A20D-F244-B936-2A2C1BAF107C}"/>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6" name="직사각형 59">
              <a:extLst>
                <a:ext uri="{FF2B5EF4-FFF2-40B4-BE49-F238E27FC236}">
                  <a16:creationId xmlns:a16="http://schemas.microsoft.com/office/drawing/2014/main" id="{E8C5129A-2FE7-AC4C-A34D-C3A110FFD0E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第四节 国民经济的基本分类</a:t>
              </a:r>
            </a:p>
          </p:txBody>
        </p:sp>
      </p:grpSp>
      <p:grpSp>
        <p:nvGrpSpPr>
          <p:cNvPr id="31" name="组合 30">
            <a:extLst>
              <a:ext uri="{FF2B5EF4-FFF2-40B4-BE49-F238E27FC236}">
                <a16:creationId xmlns:a16="http://schemas.microsoft.com/office/drawing/2014/main" id="{2EC7A2BA-C0DC-9241-8F8C-E2B8DC732580}"/>
              </a:ext>
            </a:extLst>
          </p:cNvPr>
          <p:cNvGrpSpPr/>
          <p:nvPr/>
        </p:nvGrpSpPr>
        <p:grpSpPr>
          <a:xfrm>
            <a:off x="3050038" y="2452876"/>
            <a:ext cx="8282073" cy="616177"/>
            <a:chOff x="4774354" y="1713865"/>
            <a:chExt cx="4647919" cy="616177"/>
          </a:xfrm>
        </p:grpSpPr>
        <p:sp>
          <p:nvSpPr>
            <p:cNvPr id="32" name="矩形 31">
              <a:extLst>
                <a:ext uri="{FF2B5EF4-FFF2-40B4-BE49-F238E27FC236}">
                  <a16:creationId xmlns:a16="http://schemas.microsoft.com/office/drawing/2014/main" id="{0BB2691D-6A8D-4B4C-A0B6-BE13CF2D7B41}"/>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3" name="직사각형 59">
              <a:extLst>
                <a:ext uri="{FF2B5EF4-FFF2-40B4-BE49-F238E27FC236}">
                  <a16:creationId xmlns:a16="http://schemas.microsoft.com/office/drawing/2014/main" id="{79926A28-801D-1A44-9E3B-7D683144835E}"/>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第三节 国民经济统计学的基本方法</a:t>
              </a:r>
            </a:p>
          </p:txBody>
        </p:sp>
      </p:grpSp>
      <p:grpSp>
        <p:nvGrpSpPr>
          <p:cNvPr id="28" name="组合 27">
            <a:extLst>
              <a:ext uri="{FF2B5EF4-FFF2-40B4-BE49-F238E27FC236}">
                <a16:creationId xmlns:a16="http://schemas.microsoft.com/office/drawing/2014/main" id="{665B8483-7229-A348-9FCC-AE176B008B86}"/>
              </a:ext>
            </a:extLst>
          </p:cNvPr>
          <p:cNvGrpSpPr/>
          <p:nvPr/>
        </p:nvGrpSpPr>
        <p:grpSpPr>
          <a:xfrm>
            <a:off x="3028302" y="1722934"/>
            <a:ext cx="8282073" cy="616177"/>
            <a:chOff x="4774354" y="1713865"/>
            <a:chExt cx="4647919" cy="616177"/>
          </a:xfrm>
        </p:grpSpPr>
        <p:sp>
          <p:nvSpPr>
            <p:cNvPr id="29" name="矩形 28">
              <a:extLst>
                <a:ext uri="{FF2B5EF4-FFF2-40B4-BE49-F238E27FC236}">
                  <a16:creationId xmlns:a16="http://schemas.microsoft.com/office/drawing/2014/main" id="{9AFA8613-CC3F-2B40-8F19-033CE692563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30" name="직사각형 59">
              <a:extLst>
                <a:ext uri="{FF2B5EF4-FFF2-40B4-BE49-F238E27FC236}">
                  <a16:creationId xmlns:a16="http://schemas.microsoft.com/office/drawing/2014/main" id="{DFF54E98-2055-8848-95C9-E3818A597D29}"/>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第二节 国民经济统计学的研究内容</a:t>
              </a:r>
            </a:p>
          </p:txBody>
        </p:sp>
      </p:grpSp>
      <p:sp>
        <p:nvSpPr>
          <p:cNvPr id="24" name="矩形 5">
            <a:extLst>
              <a:ext uri="{FF2B5EF4-FFF2-40B4-BE49-F238E27FC236}">
                <a16:creationId xmlns:a16="http://schemas.microsoft.com/office/drawing/2014/main" id="{310C58B3-A029-4FD2-8E45-A914D0D1EAAC}"/>
              </a:ext>
            </a:extLst>
          </p:cNvPr>
          <p:cNvSpPr/>
          <p:nvPr/>
        </p:nvSpPr>
        <p:spPr>
          <a:xfrm flipV="1">
            <a:off x="3305452" y="5411043"/>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grpSp>
        <p:nvGrpSpPr>
          <p:cNvPr id="17" name="组合 16">
            <a:extLst>
              <a:ext uri="{FF2B5EF4-FFF2-40B4-BE49-F238E27FC236}">
                <a16:creationId xmlns:a16="http://schemas.microsoft.com/office/drawing/2014/main" id="{E8CDE5E0-B58F-45A6-A46D-32C956866B09}"/>
              </a:ext>
            </a:extLst>
          </p:cNvPr>
          <p:cNvGrpSpPr/>
          <p:nvPr/>
        </p:nvGrpSpPr>
        <p:grpSpPr>
          <a:xfrm>
            <a:off x="3036096" y="997185"/>
            <a:ext cx="8282073" cy="616177"/>
            <a:chOff x="4774354" y="1713865"/>
            <a:chExt cx="4647919" cy="616177"/>
          </a:xfrm>
        </p:grpSpPr>
        <p:sp>
          <p:nvSpPr>
            <p:cNvPr id="5" name="矩形 4">
              <a:extLst>
                <a:ext uri="{FF2B5EF4-FFF2-40B4-BE49-F238E27FC236}">
                  <a16:creationId xmlns:a16="http://schemas.microsoft.com/office/drawing/2014/main" id="{CA2E0A5F-30C5-4667-A811-47805DDC5DBD}"/>
                </a:ext>
              </a:extLst>
            </p:cNvPr>
            <p:cNvSpPr/>
            <p:nvPr/>
          </p:nvSpPr>
          <p:spPr>
            <a:xfrm>
              <a:off x="4774354" y="1713865"/>
              <a:ext cx="4647919" cy="616177"/>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직사각형 59">
              <a:extLst>
                <a:ext uri="{FF2B5EF4-FFF2-40B4-BE49-F238E27FC236}">
                  <a16:creationId xmlns:a16="http://schemas.microsoft.com/office/drawing/2014/main" id="{1A287737-3DCB-4832-B669-5967A47115DB}"/>
                </a:ext>
              </a:extLst>
            </p:cNvPr>
            <p:cNvSpPr>
              <a:spLocks noChangeArrowheads="1"/>
            </p:cNvSpPr>
            <p:nvPr/>
          </p:nvSpPr>
          <p:spPr bwMode="auto">
            <a:xfrm>
              <a:off x="5363042" y="1781165"/>
              <a:ext cx="391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第一节 为什么要学习国民经济统计学</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id="{869199F4-6B20-4CD5-B77F-9A53A20512B1}"/>
              </a:ext>
            </a:extLst>
          </p:cNvPr>
          <p:cNvSpPr/>
          <p:nvPr/>
        </p:nvSpPr>
        <p:spPr>
          <a:xfrm>
            <a:off x="3020642" y="1345480"/>
            <a:ext cx="188326" cy="877261"/>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006592"/>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9" name="流程图: 手动输入 8">
            <a:extLst>
              <a:ext uri="{FF2B5EF4-FFF2-40B4-BE49-F238E27FC236}">
                <a16:creationId xmlns:a16="http://schemas.microsoft.com/office/drawing/2014/main" id="{CCF319AC-176F-4219-86C8-EF53F8A45491}"/>
              </a:ext>
            </a:extLst>
          </p:cNvPr>
          <p:cNvSpPr/>
          <p:nvPr/>
        </p:nvSpPr>
        <p:spPr>
          <a:xfrm>
            <a:off x="378479" y="840608"/>
            <a:ext cx="3147535" cy="5175540"/>
          </a:xfrm>
          <a:prstGeom prst="flowChartManualInpu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0" name="矩形 9">
            <a:extLst>
              <a:ext uri="{FF2B5EF4-FFF2-40B4-BE49-F238E27FC236}">
                <a16:creationId xmlns:a16="http://schemas.microsoft.com/office/drawing/2014/main" id="{9E2319A6-B28E-4351-8219-C2EBB0435DCF}"/>
              </a:ext>
            </a:extLst>
          </p:cNvPr>
          <p:cNvSpPr>
            <a:spLocks noChangeArrowheads="1"/>
          </p:cNvSpPr>
          <p:nvPr/>
        </p:nvSpPr>
        <p:spPr bwMode="auto">
          <a:xfrm>
            <a:off x="1139113" y="2520176"/>
            <a:ext cx="678197" cy="2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6665" b="1" dirty="0">
                <a:solidFill>
                  <a:schemeClr val="bg1"/>
                </a:solidFill>
                <a:latin typeface="微软雅黑" panose="020B0503020204020204" pitchFamily="34" charset="-122"/>
                <a:ea typeface="微软雅黑" panose="020B0503020204020204" pitchFamily="34" charset="-122"/>
              </a:rPr>
              <a:t>目录</a:t>
            </a:r>
            <a:endParaRPr lang="en-US" altLang="zh-CN" sz="6665" b="1" dirty="0">
              <a:solidFill>
                <a:schemeClr val="bg1"/>
              </a:solidFill>
              <a:latin typeface="微软雅黑" panose="020B0503020204020204" pitchFamily="34" charset="-122"/>
              <a:ea typeface="微软雅黑" panose="020B0503020204020204" pitchFamily="34" charset="-122"/>
            </a:endParaRPr>
          </a:p>
        </p:txBody>
      </p:sp>
      <p:sp>
        <p:nvSpPr>
          <p:cNvPr id="11" name="TextBox 22">
            <a:extLst>
              <a:ext uri="{FF2B5EF4-FFF2-40B4-BE49-F238E27FC236}">
                <a16:creationId xmlns:a16="http://schemas.microsoft.com/office/drawing/2014/main" id="{4349152E-0663-4D20-B805-B6C25AE39894}"/>
              </a:ext>
            </a:extLst>
          </p:cNvPr>
          <p:cNvSpPr txBox="1">
            <a:spLocks noChangeArrowheads="1"/>
          </p:cNvSpPr>
          <p:nvPr/>
        </p:nvSpPr>
        <p:spPr bwMode="auto">
          <a:xfrm rot="5400000">
            <a:off x="1004973" y="3535210"/>
            <a:ext cx="2561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Britannic Bold" panose="020B0903060703020204" pitchFamily="34" charset="0"/>
              </a:rPr>
              <a:t>CONTENTS</a:t>
            </a:r>
            <a:endParaRPr lang="zh-CN" altLang="en-US" dirty="0">
              <a:solidFill>
                <a:schemeClr val="bg1"/>
              </a:solidFill>
              <a:latin typeface="Britannic Bold" panose="020B0903060703020204" pitchFamily="34" charset="0"/>
            </a:endParaRPr>
          </a:p>
        </p:txBody>
      </p:sp>
      <p:sp>
        <p:nvSpPr>
          <p:cNvPr id="2" name="灯片编号占位符 1">
            <a:extLst>
              <a:ext uri="{FF2B5EF4-FFF2-40B4-BE49-F238E27FC236}">
                <a16:creationId xmlns:a16="http://schemas.microsoft.com/office/drawing/2014/main" id="{AEA1E07F-5F00-4085-9702-6465440C1866}"/>
              </a:ext>
            </a:extLst>
          </p:cNvPr>
          <p:cNvSpPr>
            <a:spLocks noGrp="1"/>
          </p:cNvSpPr>
          <p:nvPr>
            <p:ph type="sldNum" sz="quarter" idx="4"/>
          </p:nvPr>
        </p:nvSpPr>
        <p:spPr/>
        <p:txBody>
          <a:bodyPr/>
          <a:lstStyle/>
          <a:p>
            <a:fld id="{089E6A1B-787B-48C2-89E0-46ED219FD4E0}" type="slidenum">
              <a:rPr lang="zh-CN" altLang="en-US" smtClean="0"/>
              <a:pPr/>
              <a:t>3</a:t>
            </a:fld>
            <a:endParaRPr lang="zh-CN" altLang="en-US" dirty="0"/>
          </a:p>
        </p:txBody>
      </p:sp>
      <p:sp>
        <p:nvSpPr>
          <p:cNvPr id="46" name="文本框 45">
            <a:extLst>
              <a:ext uri="{FF2B5EF4-FFF2-40B4-BE49-F238E27FC236}">
                <a16:creationId xmlns:a16="http://schemas.microsoft.com/office/drawing/2014/main" id="{16A1653D-738B-A747-BDEA-948908D64FB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898024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8"/>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第五节 国民经济平衡关系</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949118"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统计平衡关系与统计平衡分析方法</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5026181" y="3083210"/>
                <a:ext cx="2225210" cy="2491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平衡关系的表述方式</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30</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57916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7173759" cy="584775"/>
          </a:xfrm>
          <a:prstGeom prst="rect">
            <a:avLst/>
          </a:prstGeom>
        </p:spPr>
        <p:txBody>
          <a:bodyPr wrap="none">
            <a:spAutoFit/>
          </a:bodyPr>
          <a:lstStyle/>
          <a:p>
            <a:r>
              <a:rPr lang="zh-CN" altLang="en-US" sz="3000" b="1" dirty="0">
                <a:solidFill>
                  <a:schemeClr val="bg1"/>
                </a:solidFill>
              </a:rPr>
              <a:t> 一、</a:t>
            </a:r>
            <a:r>
              <a:rPr lang="zh-CN" altLang="en-US" sz="3200" b="1" dirty="0">
                <a:solidFill>
                  <a:schemeClr val="bg1"/>
                </a:solidFill>
                <a:latin typeface="微软雅黑" panose="020B0503020204020204" pitchFamily="34" charset="-122"/>
                <a:ea typeface="微软雅黑" panose="020B0503020204020204" pitchFamily="34" charset="-122"/>
              </a:rPr>
              <a:t>统计平衡关系与统计平衡分析方法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EB4C37F-E512-4DF2-9AAE-7041845D8DCD}"/>
              </a:ext>
            </a:extLst>
          </p:cNvPr>
          <p:cNvSpPr>
            <a:spLocks noGrp="1"/>
          </p:cNvSpPr>
          <p:nvPr>
            <p:ph type="sldNum" sz="quarter" idx="4"/>
          </p:nvPr>
        </p:nvSpPr>
        <p:spPr/>
        <p:txBody>
          <a:bodyPr/>
          <a:lstStyle/>
          <a:p>
            <a:fld id="{089E6A1B-787B-48C2-89E0-46ED219FD4E0}" type="slidenum">
              <a:rPr lang="zh-CN" altLang="en-US" smtClean="0"/>
              <a:pPr/>
              <a:t>31</a:t>
            </a:fld>
            <a:endParaRPr lang="zh-CN" altLang="en-US" dirty="0"/>
          </a:p>
        </p:txBody>
      </p:sp>
      <p:grpSp>
        <p:nvGrpSpPr>
          <p:cNvPr id="291" name="组合 290">
            <a:extLst>
              <a:ext uri="{FF2B5EF4-FFF2-40B4-BE49-F238E27FC236}">
                <a16:creationId xmlns:a16="http://schemas.microsoft.com/office/drawing/2014/main" id="{68E968AA-5023-2342-9307-C70736CAC1F9}"/>
              </a:ext>
            </a:extLst>
          </p:cNvPr>
          <p:cNvGrpSpPr/>
          <p:nvPr/>
        </p:nvGrpSpPr>
        <p:grpSpPr>
          <a:xfrm>
            <a:off x="1110719" y="1961494"/>
            <a:ext cx="6183117" cy="3383118"/>
            <a:chOff x="370450" y="1009829"/>
            <a:chExt cx="4447670" cy="2758618"/>
          </a:xfrm>
          <a:blipFill>
            <a:blip r:embed="rId2"/>
            <a:stretch>
              <a:fillRect/>
            </a:stretch>
          </a:blipFill>
        </p:grpSpPr>
        <p:grpSp>
          <p:nvGrpSpPr>
            <p:cNvPr id="292" name="组合 291">
              <a:extLst>
                <a:ext uri="{FF2B5EF4-FFF2-40B4-BE49-F238E27FC236}">
                  <a16:creationId xmlns:a16="http://schemas.microsoft.com/office/drawing/2014/main" id="{546EC7AE-904C-9C4E-A427-AF45255ABE73}"/>
                </a:ext>
              </a:extLst>
            </p:cNvPr>
            <p:cNvGrpSpPr/>
            <p:nvPr/>
          </p:nvGrpSpPr>
          <p:grpSpPr>
            <a:xfrm>
              <a:off x="370450" y="1009829"/>
              <a:ext cx="1184740" cy="1115607"/>
              <a:chOff x="535721" y="750886"/>
              <a:chExt cx="1804034" cy="1698764"/>
            </a:xfrm>
            <a:grpFill/>
          </p:grpSpPr>
          <p:sp>
            <p:nvSpPr>
              <p:cNvPr id="302" name="平行四边形 301">
                <a:extLst>
                  <a:ext uri="{FF2B5EF4-FFF2-40B4-BE49-F238E27FC236}">
                    <a16:creationId xmlns:a16="http://schemas.microsoft.com/office/drawing/2014/main" id="{C9C0B87C-9A75-BA44-AC83-55417D0F9050}"/>
                  </a:ext>
                </a:extLst>
              </p:cNvPr>
              <p:cNvSpPr/>
              <p:nvPr/>
            </p:nvSpPr>
            <p:spPr>
              <a:xfrm rot="16200000">
                <a:off x="1315540"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3" name="矩形 4">
                <a:extLst>
                  <a:ext uri="{FF2B5EF4-FFF2-40B4-BE49-F238E27FC236}">
                    <a16:creationId xmlns:a16="http://schemas.microsoft.com/office/drawing/2014/main" id="{4339DC42-4CB9-8E45-8FF8-DB86C52CA1DD}"/>
                  </a:ext>
                </a:extLst>
              </p:cNvPr>
              <p:cNvSpPr/>
              <p:nvPr/>
            </p:nvSpPr>
            <p:spPr>
              <a:xfrm>
                <a:off x="535721" y="750886"/>
                <a:ext cx="1804031" cy="452711"/>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dirty="0">
                  <a:blipFill>
                    <a:blip r:embed="rId2"/>
                    <a:stretch>
                      <a:fillRect/>
                    </a:stretch>
                  </a:blipFill>
                </a:endParaRPr>
              </a:p>
            </p:txBody>
          </p:sp>
        </p:grpSp>
        <p:grpSp>
          <p:nvGrpSpPr>
            <p:cNvPr id="293" name="组合 292">
              <a:extLst>
                <a:ext uri="{FF2B5EF4-FFF2-40B4-BE49-F238E27FC236}">
                  <a16:creationId xmlns:a16="http://schemas.microsoft.com/office/drawing/2014/main" id="{A278AA02-0E26-F149-93CA-C22FDB3766C9}"/>
                </a:ext>
              </a:extLst>
            </p:cNvPr>
            <p:cNvGrpSpPr/>
            <p:nvPr/>
          </p:nvGrpSpPr>
          <p:grpSpPr>
            <a:xfrm>
              <a:off x="1555188" y="1855274"/>
              <a:ext cx="1087645" cy="1102037"/>
              <a:chOff x="683568" y="771549"/>
              <a:chExt cx="1656186" cy="1678101"/>
            </a:xfrm>
            <a:grpFill/>
          </p:grpSpPr>
          <p:sp>
            <p:nvSpPr>
              <p:cNvPr id="300" name="平行四边形 299">
                <a:extLst>
                  <a:ext uri="{FF2B5EF4-FFF2-40B4-BE49-F238E27FC236}">
                    <a16:creationId xmlns:a16="http://schemas.microsoft.com/office/drawing/2014/main" id="{BD69877B-FB23-9442-8399-658E8443FCC1}"/>
                  </a:ext>
                </a:extLst>
              </p:cNvPr>
              <p:cNvSpPr/>
              <p:nvPr/>
            </p:nvSpPr>
            <p:spPr>
              <a:xfrm rot="16200000">
                <a:off x="1315539" y="1425435"/>
                <a:ext cx="1678101" cy="370329"/>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301" name="矩形 4">
                <a:extLst>
                  <a:ext uri="{FF2B5EF4-FFF2-40B4-BE49-F238E27FC236}">
                    <a16:creationId xmlns:a16="http://schemas.microsoft.com/office/drawing/2014/main" id="{6AF7580D-76B4-304A-A863-299D31ED295C}"/>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grpSp>
          <p:nvGrpSpPr>
            <p:cNvPr id="294" name="组合 293">
              <a:extLst>
                <a:ext uri="{FF2B5EF4-FFF2-40B4-BE49-F238E27FC236}">
                  <a16:creationId xmlns:a16="http://schemas.microsoft.com/office/drawing/2014/main" id="{3FB2C5B4-35F9-2F47-BAB0-8CFD8975BBFF}"/>
                </a:ext>
              </a:extLst>
            </p:cNvPr>
            <p:cNvGrpSpPr/>
            <p:nvPr/>
          </p:nvGrpSpPr>
          <p:grpSpPr>
            <a:xfrm>
              <a:off x="2642832" y="2666410"/>
              <a:ext cx="1087645" cy="1102037"/>
              <a:chOff x="683568" y="771549"/>
              <a:chExt cx="1656185" cy="1678101"/>
            </a:xfrm>
            <a:grpFill/>
          </p:grpSpPr>
          <p:sp>
            <p:nvSpPr>
              <p:cNvPr id="298" name="平行四边形 297">
                <a:extLst>
                  <a:ext uri="{FF2B5EF4-FFF2-40B4-BE49-F238E27FC236}">
                    <a16:creationId xmlns:a16="http://schemas.microsoft.com/office/drawing/2014/main" id="{3845A826-02A9-6742-BC95-6315790481E1}"/>
                  </a:ext>
                </a:extLst>
              </p:cNvPr>
              <p:cNvSpPr/>
              <p:nvPr/>
            </p:nvSpPr>
            <p:spPr>
              <a:xfrm rot="16200000">
                <a:off x="1315538" y="1425436"/>
                <a:ext cx="1678101" cy="370328"/>
              </a:xfrm>
              <a:prstGeom prst="parallelogram">
                <a:avLst>
                  <a:gd name="adj" fmla="val 104734"/>
                </a:avLst>
              </a:pr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sp>
            <p:nvSpPr>
              <p:cNvPr id="299" name="矩形 4">
                <a:extLst>
                  <a:ext uri="{FF2B5EF4-FFF2-40B4-BE49-F238E27FC236}">
                    <a16:creationId xmlns:a16="http://schemas.microsoft.com/office/drawing/2014/main" id="{D5A7483C-313C-F545-B6F3-3E790EF7DF4F}"/>
                  </a:ext>
                </a:extLst>
              </p:cNvPr>
              <p:cNvSpPr/>
              <p:nvPr/>
            </p:nvSpPr>
            <p:spPr>
              <a:xfrm>
                <a:off x="683568" y="771550"/>
                <a:ext cx="1656184" cy="432047"/>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297" name="矩形 4">
              <a:extLst>
                <a:ext uri="{FF2B5EF4-FFF2-40B4-BE49-F238E27FC236}">
                  <a16:creationId xmlns:a16="http://schemas.microsoft.com/office/drawing/2014/main" id="{7921073C-7155-8540-80C1-C899C701A802}"/>
                </a:ext>
              </a:extLst>
            </p:cNvPr>
            <p:cNvSpPr/>
            <p:nvPr/>
          </p:nvSpPr>
          <p:spPr>
            <a:xfrm>
              <a:off x="3730476" y="3483773"/>
              <a:ext cx="1087644" cy="283732"/>
            </a:xfrm>
            <a:custGeom>
              <a:avLst/>
              <a:gdLst>
                <a:gd name="connsiteX0" fmla="*/ 0 w 1656184"/>
                <a:gd name="connsiteY0" fmla="*/ 0 h 432047"/>
                <a:gd name="connsiteX1" fmla="*/ 1656184 w 1656184"/>
                <a:gd name="connsiteY1" fmla="*/ 0 h 432047"/>
                <a:gd name="connsiteX2" fmla="*/ 1656184 w 1656184"/>
                <a:gd name="connsiteY2" fmla="*/ 432047 h 432047"/>
                <a:gd name="connsiteX3" fmla="*/ 0 w 1656184"/>
                <a:gd name="connsiteY3" fmla="*/ 432047 h 432047"/>
                <a:gd name="connsiteX4" fmla="*/ 0 w 1656184"/>
                <a:gd name="connsiteY4" fmla="*/ 0 h 432047"/>
                <a:gd name="connsiteX0-1" fmla="*/ 0 w 1656184"/>
                <a:gd name="connsiteY0-2" fmla="*/ 0 h 432047"/>
                <a:gd name="connsiteX1-3" fmla="*/ 1313284 w 1656184"/>
                <a:gd name="connsiteY1-4" fmla="*/ 9525 h 432047"/>
                <a:gd name="connsiteX2-5" fmla="*/ 1656184 w 1656184"/>
                <a:gd name="connsiteY2-6" fmla="*/ 432047 h 432047"/>
                <a:gd name="connsiteX3-7" fmla="*/ 0 w 1656184"/>
                <a:gd name="connsiteY3-8" fmla="*/ 432047 h 432047"/>
                <a:gd name="connsiteX4-9" fmla="*/ 0 w 1656184"/>
                <a:gd name="connsiteY4-10" fmla="*/ 0 h 4320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56184" h="432047">
                  <a:moveTo>
                    <a:pt x="0" y="0"/>
                  </a:moveTo>
                  <a:lnTo>
                    <a:pt x="1313284" y="9525"/>
                  </a:lnTo>
                  <a:lnTo>
                    <a:pt x="1656184" y="432047"/>
                  </a:lnTo>
                  <a:lnTo>
                    <a:pt x="0" y="432047"/>
                  </a:lnTo>
                  <a:lnTo>
                    <a:pt x="0" y="0"/>
                  </a:lnTo>
                  <a:close/>
                </a:path>
              </a:pathLst>
            </a:custGeom>
            <a:grpFill/>
            <a:ln>
              <a:noFill/>
            </a:ln>
          </p:spPr>
          <p:txBody>
            <a:bodyPr vert="horz" wrap="square" lIns="91440" tIns="45720" rIns="91440" bIns="45720" numCol="1" anchor="t" anchorCtr="0" compatLnSpc="1"/>
            <a:lstStyle/>
            <a:p>
              <a:endParaRPr lang="zh-CN" altLang="en-US" sz="900">
                <a:blipFill>
                  <a:blip r:embed="rId2"/>
                  <a:stretch>
                    <a:fillRect/>
                  </a:stretch>
                </a:blipFill>
              </a:endParaRPr>
            </a:p>
          </p:txBody>
        </p:sp>
      </p:grpSp>
      <p:sp>
        <p:nvSpPr>
          <p:cNvPr id="5" name="文本框 4">
            <a:extLst>
              <a:ext uri="{FF2B5EF4-FFF2-40B4-BE49-F238E27FC236}">
                <a16:creationId xmlns:a16="http://schemas.microsoft.com/office/drawing/2014/main" id="{6D806755-31B4-ED42-B9ED-D997AB074141}"/>
              </a:ext>
            </a:extLst>
          </p:cNvPr>
          <p:cNvSpPr txBox="1"/>
          <p:nvPr/>
        </p:nvSpPr>
        <p:spPr>
          <a:xfrm>
            <a:off x="722273" y="1314696"/>
            <a:ext cx="2423905" cy="523220"/>
          </a:xfrm>
          <a:prstGeom prst="rect">
            <a:avLst/>
          </a:prstGeom>
          <a:noFill/>
        </p:spPr>
        <p:txBody>
          <a:bodyPr wrap="square" rtlCol="0">
            <a:spAutoFit/>
          </a:bodyPr>
          <a:lstStyle/>
          <a:p>
            <a:r>
              <a:rPr kumimoji="1" lang="zh-CN" altLang="en-US" sz="2800" b="1" dirty="0">
                <a:latin typeface="Heiti SC Medium" pitchFamily="2" charset="-128"/>
                <a:ea typeface="Heiti SC Medium" pitchFamily="2" charset="-128"/>
              </a:rPr>
              <a:t>统计平衡关系</a:t>
            </a:r>
          </a:p>
        </p:txBody>
      </p:sp>
      <p:sp>
        <p:nvSpPr>
          <p:cNvPr id="307" name="文本框 306">
            <a:extLst>
              <a:ext uri="{FF2B5EF4-FFF2-40B4-BE49-F238E27FC236}">
                <a16:creationId xmlns:a16="http://schemas.microsoft.com/office/drawing/2014/main" id="{542ECEEA-D549-2B47-A021-68018F7D59C7}"/>
              </a:ext>
            </a:extLst>
          </p:cNvPr>
          <p:cNvSpPr txBox="1"/>
          <p:nvPr/>
        </p:nvSpPr>
        <p:spPr>
          <a:xfrm>
            <a:off x="3031806" y="2353654"/>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1.</a:t>
            </a:r>
            <a:r>
              <a:rPr kumimoji="1" lang="zh-CN" altLang="en-US" sz="2400" b="1" dirty="0">
                <a:latin typeface="Heiti SC Medium" pitchFamily="2" charset="-128"/>
                <a:ea typeface="Heiti SC Medium" pitchFamily="2" charset="-128"/>
              </a:rPr>
              <a:t>流量平衡</a:t>
            </a:r>
          </a:p>
        </p:txBody>
      </p:sp>
      <p:sp>
        <p:nvSpPr>
          <p:cNvPr id="308" name="文本框 307">
            <a:extLst>
              <a:ext uri="{FF2B5EF4-FFF2-40B4-BE49-F238E27FC236}">
                <a16:creationId xmlns:a16="http://schemas.microsoft.com/office/drawing/2014/main" id="{426A2F9E-BC65-B643-AEC9-75DAF62CFAC5}"/>
              </a:ext>
            </a:extLst>
          </p:cNvPr>
          <p:cNvSpPr txBox="1"/>
          <p:nvPr/>
        </p:nvSpPr>
        <p:spPr>
          <a:xfrm>
            <a:off x="4569849" y="3469753"/>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2.</a:t>
            </a:r>
            <a:r>
              <a:rPr kumimoji="1" lang="zh-CN" altLang="en-US" sz="2400" b="1" dirty="0">
                <a:latin typeface="Heiti SC Medium" pitchFamily="2" charset="-128"/>
                <a:ea typeface="Heiti SC Medium" pitchFamily="2" charset="-128"/>
              </a:rPr>
              <a:t>存量平衡</a:t>
            </a:r>
          </a:p>
        </p:txBody>
      </p:sp>
      <p:sp>
        <p:nvSpPr>
          <p:cNvPr id="309" name="文本框 308">
            <a:extLst>
              <a:ext uri="{FF2B5EF4-FFF2-40B4-BE49-F238E27FC236}">
                <a16:creationId xmlns:a16="http://schemas.microsoft.com/office/drawing/2014/main" id="{E1AEAB06-0A58-7A4A-86AF-4578DF7A6545}"/>
              </a:ext>
            </a:extLst>
          </p:cNvPr>
          <p:cNvSpPr txBox="1"/>
          <p:nvPr/>
        </p:nvSpPr>
        <p:spPr>
          <a:xfrm>
            <a:off x="6004588" y="4472153"/>
            <a:ext cx="2423905" cy="461665"/>
          </a:xfrm>
          <a:prstGeom prst="rect">
            <a:avLst/>
          </a:prstGeom>
          <a:noFill/>
        </p:spPr>
        <p:txBody>
          <a:bodyPr wrap="square" rtlCol="0">
            <a:spAutoFit/>
          </a:bodyPr>
          <a:lstStyle/>
          <a:p>
            <a:r>
              <a:rPr kumimoji="1" lang="en-US" altLang="zh-CN" sz="2400" b="1" dirty="0">
                <a:latin typeface="Heiti SC Medium" pitchFamily="2" charset="-128"/>
                <a:ea typeface="Heiti SC Medium" pitchFamily="2" charset="-128"/>
              </a:rPr>
              <a:t>3.</a:t>
            </a:r>
            <a:r>
              <a:rPr kumimoji="1" lang="zh-CN" altLang="en-US" sz="2400" b="1" dirty="0">
                <a:latin typeface="Heiti SC Medium" pitchFamily="2" charset="-128"/>
                <a:ea typeface="Heiti SC Medium" pitchFamily="2" charset="-128"/>
              </a:rPr>
              <a:t>综合平衡</a:t>
            </a:r>
          </a:p>
        </p:txBody>
      </p:sp>
      <p:cxnSp>
        <p:nvCxnSpPr>
          <p:cNvPr id="310" name="直接箭头连接符 38">
            <a:extLst>
              <a:ext uri="{FF2B5EF4-FFF2-40B4-BE49-F238E27FC236}">
                <a16:creationId xmlns:a16="http://schemas.microsoft.com/office/drawing/2014/main" id="{2985BBE4-7B30-114A-8C42-272AAEA17B6B}"/>
              </a:ext>
            </a:extLst>
          </p:cNvPr>
          <p:cNvCxnSpPr/>
          <p:nvPr/>
        </p:nvCxnSpPr>
        <p:spPr>
          <a:xfrm>
            <a:off x="4662523" y="2783047"/>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105CD7C-9527-2B49-B334-174713764217}"/>
              </a:ext>
            </a:extLst>
          </p:cNvPr>
          <p:cNvSpPr/>
          <p:nvPr/>
        </p:nvSpPr>
        <p:spPr>
          <a:xfrm>
            <a:off x="6394387" y="2505480"/>
            <a:ext cx="4339650" cy="369332"/>
          </a:xfrm>
          <a:prstGeom prst="rect">
            <a:avLst/>
          </a:prstGeom>
        </p:spPr>
        <p:txBody>
          <a:bodyPr wrap="none">
            <a:spAutoFit/>
          </a:bodyPr>
          <a:lstStyle/>
          <a:p>
            <a:r>
              <a:rPr lang="zh-CN" altLang="en-US" dirty="0">
                <a:latin typeface="SSJ-PK7482000dca4-Identity-H"/>
              </a:rPr>
              <a:t>一定时期内所有经济活动变化的价值数量</a:t>
            </a:r>
            <a:endParaRPr lang="zh-CN" altLang="en-US" dirty="0"/>
          </a:p>
        </p:txBody>
      </p:sp>
      <p:cxnSp>
        <p:nvCxnSpPr>
          <p:cNvPr id="311" name="直接箭头连接符 38">
            <a:extLst>
              <a:ext uri="{FF2B5EF4-FFF2-40B4-BE49-F238E27FC236}">
                <a16:creationId xmlns:a16="http://schemas.microsoft.com/office/drawing/2014/main" id="{0EC096A7-BC84-254A-BE41-A062028810FA}"/>
              </a:ext>
            </a:extLst>
          </p:cNvPr>
          <p:cNvCxnSpPr/>
          <p:nvPr/>
        </p:nvCxnSpPr>
        <p:spPr>
          <a:xfrm>
            <a:off x="6273593" y="3931418"/>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B8C58B4-05FC-3547-8061-9F31ACE0A073}"/>
              </a:ext>
            </a:extLst>
          </p:cNvPr>
          <p:cNvSpPr/>
          <p:nvPr/>
        </p:nvSpPr>
        <p:spPr>
          <a:xfrm>
            <a:off x="7859969" y="3469753"/>
            <a:ext cx="3185487" cy="646331"/>
          </a:xfrm>
          <a:prstGeom prst="rect">
            <a:avLst/>
          </a:prstGeom>
        </p:spPr>
        <p:txBody>
          <a:bodyPr wrap="none">
            <a:spAutoFit/>
          </a:bodyPr>
          <a:lstStyle/>
          <a:p>
            <a:r>
              <a:rPr lang="zh-CN" altLang="en-US" dirty="0">
                <a:latin typeface="SSJ-PK7482000dca4-Identity-H"/>
              </a:rPr>
              <a:t>某一时点的资产和负债的状况</a:t>
            </a:r>
            <a:endParaRPr lang="en-US" altLang="zh-CN" dirty="0">
              <a:latin typeface="SSJ-PK7482000dca4-Identity-H"/>
            </a:endParaRPr>
          </a:p>
          <a:p>
            <a:pPr algn="ctr"/>
            <a:r>
              <a:rPr lang="zh-CN" altLang="en-US" dirty="0">
                <a:latin typeface="SSJ-PK7482000dca4-Identity-H"/>
              </a:rPr>
              <a:t>资产</a:t>
            </a:r>
            <a:r>
              <a:rPr lang="en-US" altLang="zh-CN" dirty="0">
                <a:latin typeface="SSJ-PK7482000dca4-Identity-H"/>
              </a:rPr>
              <a:t>=</a:t>
            </a:r>
            <a:r>
              <a:rPr lang="zh-CN" altLang="en-US" dirty="0">
                <a:latin typeface="SSJ-PK7482000dca4-Identity-H"/>
              </a:rPr>
              <a:t>负债</a:t>
            </a:r>
            <a:r>
              <a:rPr lang="en-US" altLang="zh-CN" dirty="0">
                <a:latin typeface="SSJ-PK7482000dca4-Identity-H"/>
              </a:rPr>
              <a:t>+</a:t>
            </a:r>
            <a:r>
              <a:rPr lang="zh-CN" altLang="en-US" dirty="0">
                <a:latin typeface="SSJ-PK7482000dca4-Identity-H"/>
              </a:rPr>
              <a:t>净值 </a:t>
            </a:r>
            <a:endParaRPr lang="zh-CN" altLang="en-US" dirty="0"/>
          </a:p>
        </p:txBody>
      </p:sp>
      <p:sp>
        <p:nvSpPr>
          <p:cNvPr id="312" name="矩形 311">
            <a:extLst>
              <a:ext uri="{FF2B5EF4-FFF2-40B4-BE49-F238E27FC236}">
                <a16:creationId xmlns:a16="http://schemas.microsoft.com/office/drawing/2014/main" id="{A01FED70-7C73-164D-9402-696F3B97BEAC}"/>
              </a:ext>
            </a:extLst>
          </p:cNvPr>
          <p:cNvSpPr/>
          <p:nvPr/>
        </p:nvSpPr>
        <p:spPr>
          <a:xfrm>
            <a:off x="9221681" y="4387859"/>
            <a:ext cx="2664512" cy="646331"/>
          </a:xfrm>
          <a:prstGeom prst="rect">
            <a:avLst/>
          </a:prstGeom>
        </p:spPr>
        <p:txBody>
          <a:bodyPr wrap="none">
            <a:spAutoFit/>
          </a:bodyPr>
          <a:lstStyle/>
          <a:p>
            <a:r>
              <a:rPr lang="zh-CN" altLang="en-US" dirty="0"/>
              <a:t>期初存量</a:t>
            </a:r>
            <a:r>
              <a:rPr lang="en-US" altLang="zh-CN" dirty="0"/>
              <a:t>+</a:t>
            </a:r>
            <a:r>
              <a:rPr lang="zh-CN" altLang="en-US" dirty="0"/>
              <a:t>期内流量变化</a:t>
            </a:r>
            <a:endParaRPr lang="en-US" altLang="zh-CN" dirty="0"/>
          </a:p>
          <a:p>
            <a:r>
              <a:rPr lang="en-US" altLang="zh-CN" dirty="0"/>
              <a:t>=</a:t>
            </a:r>
            <a:r>
              <a:rPr lang="zh-CN" altLang="en-US" dirty="0"/>
              <a:t>期末存量</a:t>
            </a:r>
          </a:p>
        </p:txBody>
      </p:sp>
      <p:cxnSp>
        <p:nvCxnSpPr>
          <p:cNvPr id="313" name="直接箭头连接符 38">
            <a:extLst>
              <a:ext uri="{FF2B5EF4-FFF2-40B4-BE49-F238E27FC236}">
                <a16:creationId xmlns:a16="http://schemas.microsoft.com/office/drawing/2014/main" id="{1E1FCE1C-0EDA-BD4B-8190-D2FA288A4278}"/>
              </a:ext>
            </a:extLst>
          </p:cNvPr>
          <p:cNvCxnSpPr/>
          <p:nvPr/>
        </p:nvCxnSpPr>
        <p:spPr>
          <a:xfrm>
            <a:off x="7635305" y="4841484"/>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314" name="矩形 313">
            <a:extLst>
              <a:ext uri="{FF2B5EF4-FFF2-40B4-BE49-F238E27FC236}">
                <a16:creationId xmlns:a16="http://schemas.microsoft.com/office/drawing/2014/main" id="{1FA99224-983F-B847-826A-E0EBB2962877}"/>
              </a:ext>
            </a:extLst>
          </p:cNvPr>
          <p:cNvSpPr/>
          <p:nvPr/>
        </p:nvSpPr>
        <p:spPr>
          <a:xfrm>
            <a:off x="608983" y="3114580"/>
            <a:ext cx="5639915" cy="3108543"/>
          </a:xfrm>
          <a:prstGeom prst="rect">
            <a:avLst/>
          </a:prstGeom>
        </p:spPr>
        <p:txBody>
          <a:bodyPr wrap="square">
            <a:spAutoFit/>
          </a:bodyPr>
          <a:lstStyle/>
          <a:p>
            <a:r>
              <a:rPr lang="zh-CN" altLang="en-US" sz="2800" b="1" dirty="0">
                <a:latin typeface="SSJ-PK7482000dca4-Identity-H"/>
              </a:rPr>
              <a:t>三个特点：</a:t>
            </a:r>
            <a:endParaRPr lang="en-US" altLang="zh-CN" sz="2800" b="1" dirty="0">
              <a:latin typeface="SSJ-PK7482000dca4-Identity-H"/>
            </a:endParaRPr>
          </a:p>
          <a:p>
            <a:r>
              <a:rPr lang="en-US" altLang="zh-CN" sz="2800" dirty="0">
                <a:latin typeface="SSJ-PK7482000dca4-Identity-H"/>
              </a:rPr>
              <a:t>1.</a:t>
            </a:r>
            <a:r>
              <a:rPr lang="zh-CN" altLang="en-US" sz="2800" dirty="0">
                <a:latin typeface="SSJ-PK7482000dca4-Identity-H"/>
              </a:rPr>
              <a:t>基于数量的对等与</a:t>
            </a:r>
            <a:endParaRPr lang="en-US" altLang="zh-CN" sz="2800" dirty="0">
              <a:latin typeface="SSJ-PK7482000dca4-Identity-H"/>
            </a:endParaRPr>
          </a:p>
          <a:p>
            <a:r>
              <a:rPr lang="zh-CN" altLang="en-US" sz="2800" dirty="0">
                <a:latin typeface="SSJ-PK7482000dca4-Identity-H"/>
              </a:rPr>
              <a:t>互动关系展开研究；</a:t>
            </a:r>
            <a:endParaRPr lang="en-US" altLang="zh-CN" sz="2800" dirty="0">
              <a:latin typeface="SSJ-PK7482000dca4-Identity-H"/>
            </a:endParaRPr>
          </a:p>
          <a:p>
            <a:r>
              <a:rPr lang="en-US" altLang="zh-CN" sz="2800" dirty="0">
                <a:latin typeface="SSJ-PK7482000dca4-Identity-H"/>
              </a:rPr>
              <a:t>2.</a:t>
            </a:r>
            <a:r>
              <a:rPr lang="zh-CN" altLang="en-US" sz="2800" dirty="0">
                <a:latin typeface="SSJ-PK7482000dca4-Identity-H"/>
              </a:rPr>
              <a:t>以国民经济核算为基础，应</a:t>
            </a:r>
            <a:endParaRPr lang="en-US" altLang="zh-CN" sz="2800" dirty="0">
              <a:latin typeface="SSJ-PK7482000dca4-Identity-H"/>
            </a:endParaRPr>
          </a:p>
          <a:p>
            <a:r>
              <a:rPr lang="zh-CN" altLang="en-US" sz="2800" dirty="0">
                <a:latin typeface="SSJ-PK7482000dca4-Identity-H"/>
              </a:rPr>
              <a:t>用其他学科；</a:t>
            </a:r>
            <a:endParaRPr lang="en-US" altLang="zh-CN" sz="2800" dirty="0">
              <a:latin typeface="SSJ-PK7482000dca4-Identity-H"/>
            </a:endParaRPr>
          </a:p>
          <a:p>
            <a:r>
              <a:rPr lang="en-US" altLang="zh-CN" sz="2800" dirty="0">
                <a:latin typeface="SSJ-PK7482000dca4-Identity-H"/>
              </a:rPr>
              <a:t>3.</a:t>
            </a:r>
            <a:r>
              <a:rPr lang="zh-CN" altLang="en-US" sz="2800" dirty="0">
                <a:latin typeface="SSJ-PK7482000dca4-Identity-H"/>
              </a:rPr>
              <a:t>复式记账，用于平衡检查和平</a:t>
            </a:r>
            <a:endParaRPr lang="en-US" altLang="zh-CN" sz="2800" dirty="0">
              <a:latin typeface="SSJ-PK7482000dca4-Identity-H"/>
            </a:endParaRPr>
          </a:p>
          <a:p>
            <a:r>
              <a:rPr lang="zh-CN" altLang="en-US" sz="2800" dirty="0">
                <a:latin typeface="SSJ-PK7482000dca4-Identity-H"/>
              </a:rPr>
              <a:t>衡推算。</a:t>
            </a:r>
            <a:endParaRPr lang="zh-CN" altLang="en-US" sz="2800" dirty="0"/>
          </a:p>
        </p:txBody>
      </p:sp>
      <p:sp>
        <p:nvSpPr>
          <p:cNvPr id="27" name="矩形 26">
            <a:extLst>
              <a:ext uri="{FF2B5EF4-FFF2-40B4-BE49-F238E27FC236}">
                <a16:creationId xmlns:a16="http://schemas.microsoft.com/office/drawing/2014/main" id="{00D0E980-158B-754C-814A-CFBC0A9DF81E}"/>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1016608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二、平衡关系的表述方式</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角圆角矩形 10">
            <a:extLst>
              <a:ext uri="{FF2B5EF4-FFF2-40B4-BE49-F238E27FC236}">
                <a16:creationId xmlns:a16="http://schemas.microsoft.com/office/drawing/2014/main" id="{5BED0425-981A-4AA0-9E56-EC4AC8A09044}"/>
              </a:ext>
            </a:extLst>
          </p:cNvPr>
          <p:cNvSpPr/>
          <p:nvPr/>
        </p:nvSpPr>
        <p:spPr>
          <a:xfrm>
            <a:off x="515938" y="1425274"/>
            <a:ext cx="289065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（一）图示法</a:t>
            </a:r>
          </a:p>
        </p:txBody>
      </p:sp>
      <p:sp>
        <p:nvSpPr>
          <p:cNvPr id="8" name="圆角矩形 9">
            <a:extLst>
              <a:ext uri="{FF2B5EF4-FFF2-40B4-BE49-F238E27FC236}">
                <a16:creationId xmlns:a16="http://schemas.microsoft.com/office/drawing/2014/main" id="{158B8547-4C51-4C63-92C0-3B7B9F511496}"/>
              </a:ext>
            </a:extLst>
          </p:cNvPr>
          <p:cNvSpPr/>
          <p:nvPr/>
        </p:nvSpPr>
        <p:spPr>
          <a:xfrm>
            <a:off x="581711" y="2613132"/>
            <a:ext cx="5514289"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11" name="组合 10">
            <a:extLst>
              <a:ext uri="{FF2B5EF4-FFF2-40B4-BE49-F238E27FC236}">
                <a16:creationId xmlns:a16="http://schemas.microsoft.com/office/drawing/2014/main" id="{8337F486-503F-4B63-8EFE-57027E54C369}"/>
              </a:ext>
            </a:extLst>
          </p:cNvPr>
          <p:cNvGrpSpPr/>
          <p:nvPr/>
        </p:nvGrpSpPr>
        <p:grpSpPr>
          <a:xfrm>
            <a:off x="4003968" y="1522691"/>
            <a:ext cx="7708607" cy="523220"/>
            <a:chOff x="4118268" y="1389129"/>
            <a:chExt cx="7708607" cy="523220"/>
          </a:xfrm>
        </p:grpSpPr>
        <p:sp>
          <p:nvSpPr>
            <p:cNvPr id="13" name="箭头: V 形 12">
              <a:extLst>
                <a:ext uri="{FF2B5EF4-FFF2-40B4-BE49-F238E27FC236}">
                  <a16:creationId xmlns:a16="http://schemas.microsoft.com/office/drawing/2014/main" id="{7CB493D8-E844-4313-8AF2-0CA706F36D70}"/>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B28FBFAE-1DC9-46FD-A027-E016EB3CFA16}"/>
                </a:ext>
              </a:extLst>
            </p:cNvPr>
            <p:cNvSpPr/>
            <p:nvPr/>
          </p:nvSpPr>
          <p:spPr>
            <a:xfrm>
              <a:off x="4910003" y="1389129"/>
              <a:ext cx="1620957" cy="523220"/>
            </a:xfrm>
            <a:prstGeom prst="rect">
              <a:avLst/>
            </a:prstGeom>
          </p:spPr>
          <p:txBody>
            <a:bodyPr wrap="none">
              <a:spAutoFit/>
            </a:bodyPr>
            <a:lstStyle/>
            <a:p>
              <a:r>
                <a:rPr lang="zh-CN" altLang="en-US" sz="2800" b="1" dirty="0"/>
                <a:t>借助图表</a:t>
              </a:r>
            </a:p>
          </p:txBody>
        </p:sp>
        <p:cxnSp>
          <p:nvCxnSpPr>
            <p:cNvPr id="15" name="直接连接符 14">
              <a:extLst>
                <a:ext uri="{FF2B5EF4-FFF2-40B4-BE49-F238E27FC236}">
                  <a16:creationId xmlns:a16="http://schemas.microsoft.com/office/drawing/2014/main" id="{58521A42-F369-4DC5-9A64-9487D568AC45}"/>
                </a:ext>
              </a:extLst>
            </p:cNvPr>
            <p:cNvCxnSpPr>
              <a:cxnSpLocks/>
              <a:stCxn id="14" idx="3"/>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8" name="箭头: V 形 17">
              <a:extLst>
                <a:ext uri="{FF2B5EF4-FFF2-40B4-BE49-F238E27FC236}">
                  <a16:creationId xmlns:a16="http://schemas.microsoft.com/office/drawing/2014/main" id="{D53C0EF8-89F0-4F9A-AFC8-DA5EEE09FBFC}"/>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6" name="图片 15">
            <a:extLst>
              <a:ext uri="{FF2B5EF4-FFF2-40B4-BE49-F238E27FC236}">
                <a16:creationId xmlns:a16="http://schemas.microsoft.com/office/drawing/2014/main" id="{A800E2F0-82DC-462B-82BA-7E54C7814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798" y="2213621"/>
            <a:ext cx="4179615" cy="3685734"/>
          </a:xfrm>
          <a:prstGeom prst="rect">
            <a:avLst/>
          </a:prstGeom>
        </p:spPr>
      </p:pic>
      <p:sp>
        <p:nvSpPr>
          <p:cNvPr id="5" name="灯片编号占位符 4">
            <a:extLst>
              <a:ext uri="{FF2B5EF4-FFF2-40B4-BE49-F238E27FC236}">
                <a16:creationId xmlns:a16="http://schemas.microsoft.com/office/drawing/2014/main" id="{0D71DD43-7E68-425F-8416-79C47CA6CB8F}"/>
              </a:ext>
            </a:extLst>
          </p:cNvPr>
          <p:cNvSpPr>
            <a:spLocks noGrp="1"/>
          </p:cNvSpPr>
          <p:nvPr>
            <p:ph type="sldNum" sz="quarter" idx="4"/>
          </p:nvPr>
        </p:nvSpPr>
        <p:spPr/>
        <p:txBody>
          <a:bodyPr/>
          <a:lstStyle/>
          <a:p>
            <a:fld id="{089E6A1B-787B-48C2-89E0-46ED219FD4E0}" type="slidenum">
              <a:rPr lang="zh-CN" altLang="en-US" smtClean="0"/>
              <a:pPr/>
              <a:t>32</a:t>
            </a:fld>
            <a:endParaRPr lang="zh-CN" altLang="en-US" dirty="0"/>
          </a:p>
        </p:txBody>
      </p:sp>
      <p:pic>
        <p:nvPicPr>
          <p:cNvPr id="6" name="图片 5">
            <a:extLst>
              <a:ext uri="{FF2B5EF4-FFF2-40B4-BE49-F238E27FC236}">
                <a16:creationId xmlns:a16="http://schemas.microsoft.com/office/drawing/2014/main" id="{E3854CC6-9F9E-FF4B-A068-9D65B21644A9}"/>
              </a:ext>
            </a:extLst>
          </p:cNvPr>
          <p:cNvPicPr>
            <a:picLocks noChangeAspect="1"/>
          </p:cNvPicPr>
          <p:nvPr/>
        </p:nvPicPr>
        <p:blipFill>
          <a:blip r:embed="rId4"/>
          <a:stretch>
            <a:fillRect/>
          </a:stretch>
        </p:blipFill>
        <p:spPr>
          <a:xfrm>
            <a:off x="717239" y="2896638"/>
            <a:ext cx="4915495" cy="1359605"/>
          </a:xfrm>
          <a:prstGeom prst="rect">
            <a:avLst/>
          </a:prstGeom>
        </p:spPr>
      </p:pic>
      <p:sp>
        <p:nvSpPr>
          <p:cNvPr id="10" name="矩形 9">
            <a:extLst>
              <a:ext uri="{FF2B5EF4-FFF2-40B4-BE49-F238E27FC236}">
                <a16:creationId xmlns:a16="http://schemas.microsoft.com/office/drawing/2014/main" id="{73B2FACC-D354-364F-85D3-FB858758F997}"/>
              </a:ext>
            </a:extLst>
          </p:cNvPr>
          <p:cNvSpPr/>
          <p:nvPr/>
        </p:nvSpPr>
        <p:spPr>
          <a:xfrm>
            <a:off x="659954" y="4549258"/>
            <a:ext cx="5274681" cy="1015663"/>
          </a:xfrm>
          <a:prstGeom prst="rect">
            <a:avLst/>
          </a:prstGeom>
        </p:spPr>
        <p:txBody>
          <a:bodyPr wrap="square">
            <a:spAutoFit/>
          </a:bodyPr>
          <a:lstStyle/>
          <a:p>
            <a:r>
              <a:rPr lang="zh-CN" altLang="en-US" sz="2000" dirty="0">
                <a:latin typeface="SSJ-PK7482000dca4-Identity-H"/>
              </a:rPr>
              <a:t>把平衡各方用箭线连接在一起来表明所代表的流量和存量的性质和规模，但仅适用于简单的经济关系。</a:t>
            </a:r>
            <a:endParaRPr lang="en-US" altLang="zh-CN" sz="2000" dirty="0">
              <a:latin typeface="SSJ-PK7482000dca4-Identity-H"/>
            </a:endParaRPr>
          </a:p>
        </p:txBody>
      </p:sp>
      <p:sp>
        <p:nvSpPr>
          <p:cNvPr id="19" name="矩形 18">
            <a:extLst>
              <a:ext uri="{FF2B5EF4-FFF2-40B4-BE49-F238E27FC236}">
                <a16:creationId xmlns:a16="http://schemas.microsoft.com/office/drawing/2014/main" id="{64285023-E45B-2245-B991-112283F7FC5A}"/>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3561092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二、平衡关系的表述方式</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744B8CF1-88F3-4A65-BCE9-46D62FB6DEDF}"/>
              </a:ext>
            </a:extLst>
          </p:cNvPr>
          <p:cNvPicPr>
            <a:picLocks noChangeAspect="1"/>
          </p:cNvPicPr>
          <p:nvPr/>
        </p:nvPicPr>
        <p:blipFill rotWithShape="1">
          <a:blip r:embed="rId3">
            <a:extLst>
              <a:ext uri="{28A0092B-C50C-407E-A947-70E740481C1C}">
                <a14:useLocalDpi xmlns:a14="http://schemas.microsoft.com/office/drawing/2010/main" val="0"/>
              </a:ext>
            </a:extLst>
          </a:blip>
          <a:srcRect l="51300" b="4437"/>
          <a:stretch/>
        </p:blipFill>
        <p:spPr>
          <a:xfrm>
            <a:off x="7311095" y="2159200"/>
            <a:ext cx="3999376" cy="3822766"/>
          </a:xfrm>
          <a:prstGeom prst="rect">
            <a:avLst/>
          </a:prstGeom>
        </p:spPr>
      </p:pic>
      <p:grpSp>
        <p:nvGrpSpPr>
          <p:cNvPr id="9" name="组合 8">
            <a:extLst>
              <a:ext uri="{FF2B5EF4-FFF2-40B4-BE49-F238E27FC236}">
                <a16:creationId xmlns:a16="http://schemas.microsoft.com/office/drawing/2014/main" id="{519A0DC5-5165-49FD-9CE1-6EB619AE198E}"/>
              </a:ext>
            </a:extLst>
          </p:cNvPr>
          <p:cNvGrpSpPr/>
          <p:nvPr/>
        </p:nvGrpSpPr>
        <p:grpSpPr>
          <a:xfrm>
            <a:off x="1019175" y="2989178"/>
            <a:ext cx="4999972" cy="1268684"/>
            <a:chOff x="1019175" y="3722616"/>
            <a:chExt cx="4999972" cy="1268684"/>
          </a:xfrm>
        </p:grpSpPr>
        <p:sp>
          <p:nvSpPr>
            <p:cNvPr id="27" name="矩形: 圆角 26">
              <a:extLst>
                <a:ext uri="{FF2B5EF4-FFF2-40B4-BE49-F238E27FC236}">
                  <a16:creationId xmlns:a16="http://schemas.microsoft.com/office/drawing/2014/main" id="{8C0F2BFF-93D0-4FB5-8A76-51EFC91D2E77}"/>
                </a:ext>
              </a:extLst>
            </p:cNvPr>
            <p:cNvSpPr/>
            <p:nvPr/>
          </p:nvSpPr>
          <p:spPr>
            <a:xfrm>
              <a:off x="1019175" y="3722616"/>
              <a:ext cx="4999972" cy="1268684"/>
            </a:xfrm>
            <a:prstGeom prst="roundRect">
              <a:avLst>
                <a:gd name="adj" fmla="val 6907"/>
              </a:avLst>
            </a:prstGeom>
            <a:solidFill>
              <a:srgbClr val="FF5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41B2B21-B687-48F1-8F93-35A6BA96D5C7}"/>
                </a:ext>
              </a:extLst>
            </p:cNvPr>
            <p:cNvSpPr/>
            <p:nvPr/>
          </p:nvSpPr>
          <p:spPr>
            <a:xfrm>
              <a:off x="1019175" y="3727298"/>
              <a:ext cx="4999972" cy="1200329"/>
            </a:xfrm>
            <a:prstGeom prst="rect">
              <a:avLst/>
            </a:prstGeom>
          </p:spPr>
          <p:txBody>
            <a:bodyPr wrap="square">
              <a:spAutoFit/>
            </a:bodyPr>
            <a:lstStyle/>
            <a:p>
              <a:pPr algn="just"/>
              <a:r>
                <a:rPr lang="zh-CN" altLang="en-US" sz="2400" b="1" dirty="0">
                  <a:solidFill>
                    <a:schemeClr val="bg1"/>
                  </a:solidFill>
                  <a:effectLst>
                    <a:outerShdw blurRad="38100" dist="38100" dir="2700000" algn="tl">
                      <a:srgbClr val="000000">
                        <a:alpha val="43137"/>
                      </a:srgbClr>
                    </a:outerShdw>
                  </a:effectLst>
                </a:rPr>
                <a:t>如：</a:t>
              </a:r>
              <a:endParaRPr lang="en-US" altLang="zh-CN" sz="2400" b="1" dirty="0">
                <a:solidFill>
                  <a:schemeClr val="bg1"/>
                </a:solidFill>
                <a:effectLst>
                  <a:outerShdw blurRad="38100" dist="38100" dir="2700000" algn="tl">
                    <a:srgbClr val="000000">
                      <a:alpha val="43137"/>
                    </a:srgbClr>
                  </a:outerShdw>
                </a:effectLst>
              </a:endParaRPr>
            </a:p>
            <a:p>
              <a:pPr algn="just"/>
              <a:r>
                <a:rPr lang="zh-CN" altLang="en-US" sz="2400" b="1" dirty="0">
                  <a:solidFill>
                    <a:schemeClr val="bg1"/>
                  </a:solidFill>
                  <a:effectLst>
                    <a:outerShdw blurRad="38100" dist="38100" dir="2700000" algn="tl">
                      <a:srgbClr val="000000">
                        <a:alpha val="43137"/>
                      </a:srgbClr>
                    </a:outerShdw>
                  </a:effectLst>
                </a:rPr>
                <a:t>总储蓄（</a:t>
              </a:r>
              <a:r>
                <a:rPr lang="en-US" altLang="zh-CN" sz="2400" b="1" dirty="0">
                  <a:solidFill>
                    <a:schemeClr val="bg1"/>
                  </a:solidFill>
                  <a:effectLst>
                    <a:outerShdw blurRad="38100" dist="38100" dir="2700000" algn="tl">
                      <a:srgbClr val="000000">
                        <a:alpha val="43137"/>
                      </a:srgbClr>
                    </a:outerShdw>
                  </a:effectLst>
                </a:rPr>
                <a:t>455</a:t>
              </a:r>
              <a:r>
                <a:rPr lang="zh-CN" altLang="en-US" sz="2400" b="1" dirty="0">
                  <a:solidFill>
                    <a:schemeClr val="bg1"/>
                  </a:solidFill>
                  <a:effectLst>
                    <a:outerShdw blurRad="38100" dist="38100" dir="2700000" algn="tl">
                      <a:srgbClr val="000000">
                        <a:alpha val="43137"/>
                      </a:srgbClr>
                    </a:outerShdw>
                  </a:effectLst>
                </a:rPr>
                <a:t>）</a:t>
              </a:r>
              <a:r>
                <a:rPr lang="en-US" altLang="zh-CN" sz="2400" b="1" dirty="0">
                  <a:solidFill>
                    <a:schemeClr val="bg1"/>
                  </a:solidFill>
                  <a:effectLst>
                    <a:outerShdw blurRad="38100" dist="38100" dir="2700000" algn="tl">
                      <a:srgbClr val="000000">
                        <a:alpha val="43137"/>
                      </a:srgbClr>
                    </a:outerShdw>
                  </a:effectLst>
                </a:rPr>
                <a:t>=</a:t>
              </a:r>
              <a:r>
                <a:rPr lang="zh-CN" altLang="en-US" sz="2400" b="1" dirty="0">
                  <a:solidFill>
                    <a:schemeClr val="bg1"/>
                  </a:solidFill>
                  <a:effectLst>
                    <a:outerShdw blurRad="38100" dist="38100" dir="2700000" algn="tl">
                      <a:srgbClr val="000000">
                        <a:alpha val="43137"/>
                      </a:srgbClr>
                    </a:outerShdw>
                  </a:effectLst>
                </a:rPr>
                <a:t>国民可支配总收入（</a:t>
              </a:r>
              <a:r>
                <a:rPr lang="en-US" altLang="zh-CN" sz="2400" b="1" dirty="0">
                  <a:solidFill>
                    <a:schemeClr val="bg1"/>
                  </a:solidFill>
                  <a:effectLst>
                    <a:outerShdw blurRad="38100" dist="38100" dir="2700000" algn="tl">
                      <a:srgbClr val="000000">
                        <a:alpha val="43137"/>
                      </a:srgbClr>
                    </a:outerShdw>
                  </a:effectLst>
                </a:rPr>
                <a:t>1854</a:t>
              </a:r>
              <a:r>
                <a:rPr lang="zh-CN" altLang="en-US" sz="2400" b="1" dirty="0">
                  <a:solidFill>
                    <a:schemeClr val="bg1"/>
                  </a:solidFill>
                  <a:effectLst>
                    <a:outerShdw blurRad="38100" dist="38100" dir="2700000" algn="tl">
                      <a:srgbClr val="000000">
                        <a:alpha val="43137"/>
                      </a:srgbClr>
                    </a:outerShdw>
                  </a:effectLst>
                </a:rPr>
                <a:t>）</a:t>
              </a:r>
              <a:r>
                <a:rPr lang="en-US" altLang="zh-CN" sz="2400" b="1" dirty="0">
                  <a:solidFill>
                    <a:schemeClr val="bg1"/>
                  </a:solidFill>
                  <a:effectLst>
                    <a:outerShdw blurRad="38100" dist="38100" dir="2700000" algn="tl">
                      <a:srgbClr val="000000">
                        <a:alpha val="43137"/>
                      </a:srgbClr>
                    </a:outerShdw>
                  </a:effectLst>
                </a:rPr>
                <a:t>-</a:t>
              </a:r>
              <a:r>
                <a:rPr lang="zh-CN" altLang="en-US" sz="2400" b="1" dirty="0">
                  <a:solidFill>
                    <a:schemeClr val="bg1"/>
                  </a:solidFill>
                  <a:effectLst>
                    <a:outerShdw blurRad="38100" dist="38100" dir="2700000" algn="tl">
                      <a:srgbClr val="000000">
                        <a:alpha val="43137"/>
                      </a:srgbClr>
                    </a:outerShdw>
                  </a:effectLst>
                </a:rPr>
                <a:t>最终消费支出（</a:t>
              </a:r>
              <a:r>
                <a:rPr lang="en-US" altLang="zh-CN" sz="2400" b="1" dirty="0">
                  <a:solidFill>
                    <a:schemeClr val="bg1"/>
                  </a:solidFill>
                  <a:effectLst>
                    <a:outerShdw blurRad="38100" dist="38100" dir="2700000" algn="tl">
                      <a:srgbClr val="000000">
                        <a:alpha val="43137"/>
                      </a:srgbClr>
                    </a:outerShdw>
                  </a:effectLst>
                </a:rPr>
                <a:t>1399</a:t>
              </a:r>
              <a:r>
                <a:rPr lang="zh-CN" altLang="en-US" sz="2400" b="1" dirty="0">
                  <a:solidFill>
                    <a:schemeClr val="bg1"/>
                  </a:solidFill>
                  <a:effectLst>
                    <a:outerShdw blurRad="38100" dist="38100" dir="2700000" algn="tl">
                      <a:srgbClr val="000000">
                        <a:alpha val="43137"/>
                      </a:srgbClr>
                    </a:outerShdw>
                  </a:effectLst>
                </a:rPr>
                <a:t>）</a:t>
              </a:r>
            </a:p>
          </p:txBody>
        </p:sp>
      </p:grpSp>
      <p:grpSp>
        <p:nvGrpSpPr>
          <p:cNvPr id="7" name="组合 6">
            <a:extLst>
              <a:ext uri="{FF2B5EF4-FFF2-40B4-BE49-F238E27FC236}">
                <a16:creationId xmlns:a16="http://schemas.microsoft.com/office/drawing/2014/main" id="{A96FFCEA-AE0F-437F-803E-F936B174DC40}"/>
              </a:ext>
            </a:extLst>
          </p:cNvPr>
          <p:cNvGrpSpPr/>
          <p:nvPr/>
        </p:nvGrpSpPr>
        <p:grpSpPr>
          <a:xfrm>
            <a:off x="1019175" y="4615747"/>
            <a:ext cx="4999972" cy="1268684"/>
            <a:chOff x="1019175" y="1912520"/>
            <a:chExt cx="4999972" cy="1268684"/>
          </a:xfrm>
        </p:grpSpPr>
        <p:sp>
          <p:nvSpPr>
            <p:cNvPr id="6" name="矩形: 圆角 5">
              <a:extLst>
                <a:ext uri="{FF2B5EF4-FFF2-40B4-BE49-F238E27FC236}">
                  <a16:creationId xmlns:a16="http://schemas.microsoft.com/office/drawing/2014/main" id="{C04B352A-FA98-451C-A1BE-30F9FD68BBA6}"/>
                </a:ext>
              </a:extLst>
            </p:cNvPr>
            <p:cNvSpPr/>
            <p:nvPr/>
          </p:nvSpPr>
          <p:spPr>
            <a:xfrm>
              <a:off x="1019175" y="1912520"/>
              <a:ext cx="4999972" cy="1268684"/>
            </a:xfrm>
            <a:prstGeom prst="roundRect">
              <a:avLst>
                <a:gd name="adj" fmla="val 6907"/>
              </a:avLst>
            </a:prstGeom>
            <a:solidFill>
              <a:srgbClr val="7B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C14B42F-EB36-4D75-8F64-8AC5BCB8D1A8}"/>
                </a:ext>
              </a:extLst>
            </p:cNvPr>
            <p:cNvSpPr/>
            <p:nvPr/>
          </p:nvSpPr>
          <p:spPr>
            <a:xfrm>
              <a:off x="1019175" y="1946697"/>
              <a:ext cx="4999972" cy="1200329"/>
            </a:xfrm>
            <a:prstGeom prst="rect">
              <a:avLst/>
            </a:prstGeom>
          </p:spPr>
          <p:txBody>
            <a:bodyPr wrap="square">
              <a:spAutoFit/>
            </a:bodyPr>
            <a:lstStyle/>
            <a:p>
              <a:r>
                <a:rPr lang="zh-CN" altLang="en-US" sz="2400" dirty="0"/>
                <a:t>优点：数量关系明确，比较简洁</a:t>
              </a:r>
              <a:r>
                <a:rPr lang="en-US" altLang="zh-CN" sz="2400" dirty="0"/>
                <a:t>;</a:t>
              </a:r>
            </a:p>
            <a:p>
              <a:r>
                <a:rPr lang="zh-CN" altLang="en-US" sz="2400" dirty="0"/>
                <a:t>缺点：难以直观反映多重互动平衡关系。</a:t>
              </a:r>
              <a:endParaRPr lang="zh-CN" altLang="en-US" sz="3600" dirty="0"/>
            </a:p>
          </p:txBody>
        </p:sp>
      </p:grpSp>
      <p:sp>
        <p:nvSpPr>
          <p:cNvPr id="5" name="灯片编号占位符 4">
            <a:extLst>
              <a:ext uri="{FF2B5EF4-FFF2-40B4-BE49-F238E27FC236}">
                <a16:creationId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33</a:t>
            </a:fld>
            <a:endParaRPr lang="zh-CN" altLang="en-US" dirty="0"/>
          </a:p>
        </p:txBody>
      </p:sp>
      <p:sp>
        <p:nvSpPr>
          <p:cNvPr id="12" name="对角圆角矩形 10">
            <a:extLst>
              <a:ext uri="{FF2B5EF4-FFF2-40B4-BE49-F238E27FC236}">
                <a16:creationId xmlns:a16="http://schemas.microsoft.com/office/drawing/2014/main" id="{5F41FB14-D22C-EF42-BCC1-53D4198E135A}"/>
              </a:ext>
            </a:extLst>
          </p:cNvPr>
          <p:cNvSpPr/>
          <p:nvPr/>
        </p:nvSpPr>
        <p:spPr>
          <a:xfrm>
            <a:off x="515938" y="1425274"/>
            <a:ext cx="2890650"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（二）等式法</a:t>
            </a:r>
          </a:p>
        </p:txBody>
      </p:sp>
      <p:grpSp>
        <p:nvGrpSpPr>
          <p:cNvPr id="13" name="组合 12">
            <a:extLst>
              <a:ext uri="{FF2B5EF4-FFF2-40B4-BE49-F238E27FC236}">
                <a16:creationId xmlns:a16="http://schemas.microsoft.com/office/drawing/2014/main" id="{99939965-B931-FB4E-B0C3-DE6F053AAF40}"/>
              </a:ext>
            </a:extLst>
          </p:cNvPr>
          <p:cNvGrpSpPr/>
          <p:nvPr/>
        </p:nvGrpSpPr>
        <p:grpSpPr>
          <a:xfrm>
            <a:off x="4003968" y="1522691"/>
            <a:ext cx="7708607" cy="523220"/>
            <a:chOff x="4118268" y="1389129"/>
            <a:chExt cx="7708607" cy="523220"/>
          </a:xfrm>
        </p:grpSpPr>
        <p:sp>
          <p:nvSpPr>
            <p:cNvPr id="14" name="箭头: V 形 12">
              <a:extLst>
                <a:ext uri="{FF2B5EF4-FFF2-40B4-BE49-F238E27FC236}">
                  <a16:creationId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a:extLst>
                <a:ext uri="{FF2B5EF4-FFF2-40B4-BE49-F238E27FC236}">
                  <a16:creationId xmlns:a16="http://schemas.microsoft.com/office/drawing/2014/main" id="{0E4FB0A1-07D5-0B4D-86D0-8C1F7E13801D}"/>
                </a:ext>
              </a:extLst>
            </p:cNvPr>
            <p:cNvSpPr/>
            <p:nvPr/>
          </p:nvSpPr>
          <p:spPr>
            <a:xfrm>
              <a:off x="4910003" y="1389129"/>
              <a:ext cx="1620957" cy="523220"/>
            </a:xfrm>
            <a:prstGeom prst="rect">
              <a:avLst/>
            </a:prstGeom>
          </p:spPr>
          <p:txBody>
            <a:bodyPr wrap="none">
              <a:spAutoFit/>
            </a:bodyPr>
            <a:lstStyle/>
            <a:p>
              <a:r>
                <a:rPr lang="zh-CN" altLang="en-US" sz="2800" b="1" dirty="0"/>
                <a:t>等式展现</a:t>
              </a:r>
            </a:p>
          </p:txBody>
        </p:sp>
        <p:cxnSp>
          <p:nvCxnSpPr>
            <p:cNvPr id="16" name="直接连接符 14">
              <a:extLst>
                <a:ext uri="{FF2B5EF4-FFF2-40B4-BE49-F238E27FC236}">
                  <a16:creationId xmlns:a16="http://schemas.microsoft.com/office/drawing/2014/main" id="{60B37E01-866F-E143-91A4-BB36D1F6CD57}"/>
                </a:ext>
              </a:extLst>
            </p:cNvPr>
            <p:cNvCxnSpPr>
              <a:cxnSpLocks/>
              <a:stCxn id="15" idx="3"/>
            </p:cNvCxnSpPr>
            <p:nvPr/>
          </p:nvCxnSpPr>
          <p:spPr>
            <a:xfrm flipV="1">
              <a:off x="6530960" y="1619061"/>
              <a:ext cx="5295915"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箭头: V 形 17">
              <a:extLst>
                <a:ext uri="{FF2B5EF4-FFF2-40B4-BE49-F238E27FC236}">
                  <a16:creationId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8" name="矩形 17">
            <a:extLst>
              <a:ext uri="{FF2B5EF4-FFF2-40B4-BE49-F238E27FC236}">
                <a16:creationId xmlns:a16="http://schemas.microsoft.com/office/drawing/2014/main" id="{3DBDB386-BC64-134A-8F6F-7097E4A868EF}"/>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4075621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二、平衡关系的表述方式</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34</a:t>
            </a:fld>
            <a:endParaRPr lang="zh-CN" altLang="en-US" dirty="0"/>
          </a:p>
        </p:txBody>
      </p:sp>
      <p:sp>
        <p:nvSpPr>
          <p:cNvPr id="12" name="对角圆角矩形 10">
            <a:extLst>
              <a:ext uri="{FF2B5EF4-FFF2-40B4-BE49-F238E27FC236}">
                <a16:creationId xmlns:a16="http://schemas.microsoft.com/office/drawing/2014/main" id="{5F41FB14-D22C-EF42-BCC1-53D4198E135A}"/>
              </a:ext>
            </a:extLst>
          </p:cNvPr>
          <p:cNvSpPr/>
          <p:nvPr/>
        </p:nvSpPr>
        <p:spPr>
          <a:xfrm>
            <a:off x="515938" y="1425274"/>
            <a:ext cx="3878555"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（三）单式平衡表法</a:t>
            </a:r>
          </a:p>
        </p:txBody>
      </p:sp>
      <p:grpSp>
        <p:nvGrpSpPr>
          <p:cNvPr id="13" name="组合 12">
            <a:extLst>
              <a:ext uri="{FF2B5EF4-FFF2-40B4-BE49-F238E27FC236}">
                <a16:creationId xmlns:a16="http://schemas.microsoft.com/office/drawing/2014/main" id="{99939965-B931-FB4E-B0C3-DE6F053AAF40}"/>
              </a:ext>
            </a:extLst>
          </p:cNvPr>
          <p:cNvGrpSpPr/>
          <p:nvPr/>
        </p:nvGrpSpPr>
        <p:grpSpPr>
          <a:xfrm>
            <a:off x="4787153" y="1522691"/>
            <a:ext cx="6925422" cy="523220"/>
            <a:chOff x="4118268" y="1389129"/>
            <a:chExt cx="7708607" cy="523220"/>
          </a:xfrm>
        </p:grpSpPr>
        <p:sp>
          <p:nvSpPr>
            <p:cNvPr id="14" name="箭头: V 形 12">
              <a:extLst>
                <a:ext uri="{FF2B5EF4-FFF2-40B4-BE49-F238E27FC236}">
                  <a16:creationId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a:extLst>
                <a:ext uri="{FF2B5EF4-FFF2-40B4-BE49-F238E27FC236}">
                  <a16:creationId xmlns:a16="http://schemas.microsoft.com/office/drawing/2014/main" id="{0E4FB0A1-07D5-0B4D-86D0-8C1F7E13801D}"/>
                </a:ext>
              </a:extLst>
            </p:cNvPr>
            <p:cNvSpPr/>
            <p:nvPr/>
          </p:nvSpPr>
          <p:spPr>
            <a:xfrm>
              <a:off x="4910003" y="1389129"/>
              <a:ext cx="1804268" cy="523220"/>
            </a:xfrm>
            <a:prstGeom prst="rect">
              <a:avLst/>
            </a:prstGeom>
          </p:spPr>
          <p:txBody>
            <a:bodyPr wrap="none">
              <a:spAutoFit/>
            </a:bodyPr>
            <a:lstStyle/>
            <a:p>
              <a:r>
                <a:rPr lang="zh-CN" altLang="en-US" sz="2800" b="1" dirty="0"/>
                <a:t>表内平衡</a:t>
              </a:r>
            </a:p>
          </p:txBody>
        </p:sp>
        <p:cxnSp>
          <p:nvCxnSpPr>
            <p:cNvPr id="16" name="直接连接符 14">
              <a:extLst>
                <a:ext uri="{FF2B5EF4-FFF2-40B4-BE49-F238E27FC236}">
                  <a16:creationId xmlns:a16="http://schemas.microsoft.com/office/drawing/2014/main" id="{60B37E01-866F-E143-91A4-BB36D1F6CD57}"/>
                </a:ext>
              </a:extLst>
            </p:cNvPr>
            <p:cNvCxnSpPr>
              <a:cxnSpLocks/>
              <a:stCxn id="15" idx="3"/>
            </p:cNvCxnSpPr>
            <p:nvPr/>
          </p:nvCxnSpPr>
          <p:spPr>
            <a:xfrm flipV="1">
              <a:off x="6714272" y="1619061"/>
              <a:ext cx="5112603"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箭头: V 形 17">
              <a:extLst>
                <a:ext uri="{FF2B5EF4-FFF2-40B4-BE49-F238E27FC236}">
                  <a16:creationId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8" name="组合 17">
            <a:extLst>
              <a:ext uri="{FF2B5EF4-FFF2-40B4-BE49-F238E27FC236}">
                <a16:creationId xmlns:a16="http://schemas.microsoft.com/office/drawing/2014/main" id="{07654784-F08D-1943-B266-23C8F73E6C95}"/>
              </a:ext>
            </a:extLst>
          </p:cNvPr>
          <p:cNvGrpSpPr/>
          <p:nvPr/>
        </p:nvGrpSpPr>
        <p:grpSpPr>
          <a:xfrm>
            <a:off x="515938" y="4804883"/>
            <a:ext cx="10707873" cy="1595917"/>
            <a:chOff x="6496049" y="2332790"/>
            <a:chExt cx="4533901" cy="3808536"/>
          </a:xfrm>
        </p:grpSpPr>
        <p:sp>
          <p:nvSpPr>
            <p:cNvPr id="19" name="矩形 18">
              <a:extLst>
                <a:ext uri="{FF2B5EF4-FFF2-40B4-BE49-F238E27FC236}">
                  <a16:creationId xmlns:a16="http://schemas.microsoft.com/office/drawing/2014/main" id="{D815DD3A-B10B-3F43-8E2B-BA5DC62D47F0}"/>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0AC535-FEB8-AF47-AC75-9D69B5904444}"/>
                </a:ext>
              </a:extLst>
            </p:cNvPr>
            <p:cNvSpPr/>
            <p:nvPr/>
          </p:nvSpPr>
          <p:spPr>
            <a:xfrm>
              <a:off x="6496050" y="2332790"/>
              <a:ext cx="4533900" cy="540000"/>
            </a:xfrm>
            <a:prstGeom prst="rect">
              <a:avLst/>
            </a:prstGeom>
            <a:solidFill>
              <a:srgbClr val="E578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567741CF-C38C-8C48-AA99-6CFE7B69A82F}"/>
              </a:ext>
            </a:extLst>
          </p:cNvPr>
          <p:cNvSpPr/>
          <p:nvPr/>
        </p:nvSpPr>
        <p:spPr>
          <a:xfrm>
            <a:off x="11386614" y="4804882"/>
            <a:ext cx="137094" cy="1595917"/>
          </a:xfrm>
          <a:prstGeom prst="rect">
            <a:avLst/>
          </a:prstGeom>
          <a:solidFill>
            <a:srgbClr val="E5782E">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22" name="图文框 14">
            <a:extLst>
              <a:ext uri="{FF2B5EF4-FFF2-40B4-BE49-F238E27FC236}">
                <a16:creationId xmlns:a16="http://schemas.microsoft.com/office/drawing/2014/main" id="{08D7D3AD-6856-A045-8276-549E23779336}"/>
              </a:ext>
            </a:extLst>
          </p:cNvPr>
          <p:cNvSpPr/>
          <p:nvPr/>
        </p:nvSpPr>
        <p:spPr>
          <a:xfrm>
            <a:off x="515938" y="2304215"/>
            <a:ext cx="6603468" cy="2267785"/>
          </a:xfrm>
          <a:prstGeom prst="frame">
            <a:avLst>
              <a:gd name="adj1" fmla="val 5450"/>
            </a:avLst>
          </a:prstGeom>
          <a:solidFill>
            <a:srgbClr val="E5782E">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4" name="矩形 23">
            <a:extLst>
              <a:ext uri="{FF2B5EF4-FFF2-40B4-BE49-F238E27FC236}">
                <a16:creationId xmlns:a16="http://schemas.microsoft.com/office/drawing/2014/main" id="{DBB6CA83-A183-8641-98C3-FACE6593859C}"/>
              </a:ext>
            </a:extLst>
          </p:cNvPr>
          <p:cNvSpPr/>
          <p:nvPr/>
        </p:nvSpPr>
        <p:spPr>
          <a:xfrm>
            <a:off x="515939" y="5152935"/>
            <a:ext cx="10510650" cy="1569660"/>
          </a:xfrm>
          <a:prstGeom prst="rect">
            <a:avLst/>
          </a:prstGeom>
        </p:spPr>
        <p:txBody>
          <a:bodyPr wrap="square">
            <a:spAutoFit/>
          </a:bodyPr>
          <a:lstStyle/>
          <a:p>
            <a:r>
              <a:rPr lang="zh-CN" altLang="en-US" dirty="0"/>
              <a:t>优点：表式较为简洁，编制起来也比较方便，与图示法和等式法比较起来，它更适用于简单账目记录，并且其综合性也更强。 </a:t>
            </a:r>
            <a:endParaRPr lang="en-US" altLang="zh-CN" dirty="0"/>
          </a:p>
          <a:p>
            <a:r>
              <a:rPr lang="zh-CN" altLang="en-US" dirty="0"/>
              <a:t>缺点：不是以复式记账为基础的，只能解释表内的平衡关系，难以刻画各平衡项目之间错综复杂的对应关系。 </a:t>
            </a:r>
          </a:p>
          <a:p>
            <a:endParaRPr lang="zh-CN" altLang="en-US" sz="2400" dirty="0"/>
          </a:p>
        </p:txBody>
      </p:sp>
      <p:pic>
        <p:nvPicPr>
          <p:cNvPr id="10" name="图片 9">
            <a:extLst>
              <a:ext uri="{FF2B5EF4-FFF2-40B4-BE49-F238E27FC236}">
                <a16:creationId xmlns:a16="http://schemas.microsoft.com/office/drawing/2014/main" id="{C546E5BB-F0D3-1843-BB48-72B9E0BB7D80}"/>
              </a:ext>
            </a:extLst>
          </p:cNvPr>
          <p:cNvPicPr>
            <a:picLocks noChangeAspect="1"/>
          </p:cNvPicPr>
          <p:nvPr/>
        </p:nvPicPr>
        <p:blipFill>
          <a:blip r:embed="rId3"/>
          <a:stretch>
            <a:fillRect/>
          </a:stretch>
        </p:blipFill>
        <p:spPr>
          <a:xfrm>
            <a:off x="832643" y="2626704"/>
            <a:ext cx="5998463" cy="1676400"/>
          </a:xfrm>
          <a:prstGeom prst="rect">
            <a:avLst/>
          </a:prstGeom>
        </p:spPr>
      </p:pic>
      <p:cxnSp>
        <p:nvCxnSpPr>
          <p:cNvPr id="28" name="直接箭头连接符 38">
            <a:extLst>
              <a:ext uri="{FF2B5EF4-FFF2-40B4-BE49-F238E27FC236}">
                <a16:creationId xmlns:a16="http://schemas.microsoft.com/office/drawing/2014/main" id="{0FFE9755-B0A8-2142-9EF3-3D5E30A81516}"/>
              </a:ext>
            </a:extLst>
          </p:cNvPr>
          <p:cNvCxnSpPr/>
          <p:nvPr/>
        </p:nvCxnSpPr>
        <p:spPr>
          <a:xfrm>
            <a:off x="7295618" y="2818906"/>
            <a:ext cx="1586376" cy="0"/>
          </a:xfrm>
          <a:prstGeom prst="straightConnector1">
            <a:avLst/>
          </a:prstGeom>
          <a:ln w="12700">
            <a:solidFill>
              <a:schemeClr val="accent5">
                <a:lumMod val="75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563E55D-D546-4B4C-8D29-5FF1A48A577E}"/>
              </a:ext>
            </a:extLst>
          </p:cNvPr>
          <p:cNvSpPr txBox="1"/>
          <p:nvPr/>
        </p:nvSpPr>
        <p:spPr>
          <a:xfrm>
            <a:off x="8932112" y="2671573"/>
            <a:ext cx="2654369" cy="369332"/>
          </a:xfrm>
          <a:prstGeom prst="rect">
            <a:avLst/>
          </a:prstGeom>
          <a:noFill/>
        </p:spPr>
        <p:txBody>
          <a:bodyPr wrap="square" rtlCol="0">
            <a:spAutoFit/>
          </a:bodyPr>
          <a:lstStyle/>
          <a:p>
            <a:r>
              <a:rPr kumimoji="1" lang="en-US" altLang="zh-CN" dirty="0"/>
              <a:t>2</a:t>
            </a:r>
            <a:r>
              <a:rPr kumimoji="1" lang="zh-CN" altLang="en-US" dirty="0"/>
              <a:t>种变形：表</a:t>
            </a:r>
            <a:r>
              <a:rPr kumimoji="1" lang="en-US" altLang="zh-CN" dirty="0"/>
              <a:t>1-2</a:t>
            </a:r>
            <a:r>
              <a:rPr kumimoji="1" lang="zh-CN" altLang="en-US" dirty="0"/>
              <a:t>，表</a:t>
            </a:r>
            <a:r>
              <a:rPr kumimoji="1" lang="en-US" altLang="zh-CN" dirty="0"/>
              <a:t>1-3</a:t>
            </a:r>
            <a:endParaRPr kumimoji="1" lang="zh-CN" altLang="en-US" dirty="0"/>
          </a:p>
        </p:txBody>
      </p:sp>
      <p:sp>
        <p:nvSpPr>
          <p:cNvPr id="23" name="矩形 22">
            <a:extLst>
              <a:ext uri="{FF2B5EF4-FFF2-40B4-BE49-F238E27FC236}">
                <a16:creationId xmlns:a16="http://schemas.microsoft.com/office/drawing/2014/main" id="{EAEE8341-80E9-F840-806F-B8F01591FEC8}"/>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242434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二、平衡关系的表述方式</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35</a:t>
            </a:fld>
            <a:endParaRPr lang="zh-CN" altLang="en-US" dirty="0"/>
          </a:p>
        </p:txBody>
      </p:sp>
      <p:sp>
        <p:nvSpPr>
          <p:cNvPr id="12" name="对角圆角矩形 10">
            <a:extLst>
              <a:ext uri="{FF2B5EF4-FFF2-40B4-BE49-F238E27FC236}">
                <a16:creationId xmlns:a16="http://schemas.microsoft.com/office/drawing/2014/main" id="{5F41FB14-D22C-EF42-BCC1-53D4198E135A}"/>
              </a:ext>
            </a:extLst>
          </p:cNvPr>
          <p:cNvSpPr/>
          <p:nvPr/>
        </p:nvSpPr>
        <p:spPr>
          <a:xfrm>
            <a:off x="515938" y="1425274"/>
            <a:ext cx="3878555"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（四）账户式平衡表</a:t>
            </a:r>
          </a:p>
        </p:txBody>
      </p:sp>
      <p:grpSp>
        <p:nvGrpSpPr>
          <p:cNvPr id="13" name="组合 12">
            <a:extLst>
              <a:ext uri="{FF2B5EF4-FFF2-40B4-BE49-F238E27FC236}">
                <a16:creationId xmlns:a16="http://schemas.microsoft.com/office/drawing/2014/main" id="{99939965-B931-FB4E-B0C3-DE6F053AAF40}"/>
              </a:ext>
            </a:extLst>
          </p:cNvPr>
          <p:cNvGrpSpPr/>
          <p:nvPr/>
        </p:nvGrpSpPr>
        <p:grpSpPr>
          <a:xfrm>
            <a:off x="4787153" y="1522691"/>
            <a:ext cx="6925422" cy="523220"/>
            <a:chOff x="4118268" y="1389129"/>
            <a:chExt cx="7708607" cy="523220"/>
          </a:xfrm>
        </p:grpSpPr>
        <p:sp>
          <p:nvSpPr>
            <p:cNvPr id="14" name="箭头: V 形 12">
              <a:extLst>
                <a:ext uri="{FF2B5EF4-FFF2-40B4-BE49-F238E27FC236}">
                  <a16:creationId xmlns:a16="http://schemas.microsoft.com/office/drawing/2014/main" id="{F31D1958-8D73-F242-BA5E-9BCDA7C229AF}"/>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a:extLst>
                <a:ext uri="{FF2B5EF4-FFF2-40B4-BE49-F238E27FC236}">
                  <a16:creationId xmlns:a16="http://schemas.microsoft.com/office/drawing/2014/main" id="{0E4FB0A1-07D5-0B4D-86D0-8C1F7E13801D}"/>
                </a:ext>
              </a:extLst>
            </p:cNvPr>
            <p:cNvSpPr/>
            <p:nvPr/>
          </p:nvSpPr>
          <p:spPr>
            <a:xfrm>
              <a:off x="4910003" y="1389129"/>
              <a:ext cx="2908740" cy="523220"/>
            </a:xfrm>
            <a:prstGeom prst="rect">
              <a:avLst/>
            </a:prstGeom>
          </p:spPr>
          <p:txBody>
            <a:bodyPr wrap="none">
              <a:spAutoFit/>
            </a:bodyPr>
            <a:lstStyle/>
            <a:p>
              <a:r>
                <a:rPr lang="zh-CN" altLang="en-US" sz="2800" b="1" dirty="0"/>
                <a:t>表内</a:t>
              </a:r>
              <a:r>
                <a:rPr lang="en-US" altLang="zh-CN" sz="2800" b="1" dirty="0"/>
                <a:t>+</a:t>
              </a:r>
              <a:r>
                <a:rPr lang="zh-CN" altLang="en-US" sz="2800" b="1" dirty="0"/>
                <a:t>表间平衡</a:t>
              </a:r>
            </a:p>
          </p:txBody>
        </p:sp>
        <p:cxnSp>
          <p:nvCxnSpPr>
            <p:cNvPr id="16" name="直接连接符 14">
              <a:extLst>
                <a:ext uri="{FF2B5EF4-FFF2-40B4-BE49-F238E27FC236}">
                  <a16:creationId xmlns:a16="http://schemas.microsoft.com/office/drawing/2014/main" id="{60B37E01-866F-E143-91A4-BB36D1F6CD57}"/>
                </a:ext>
              </a:extLst>
            </p:cNvPr>
            <p:cNvCxnSpPr>
              <a:cxnSpLocks/>
              <a:stCxn id="15" idx="3"/>
            </p:cNvCxnSpPr>
            <p:nvPr/>
          </p:nvCxnSpPr>
          <p:spPr>
            <a:xfrm flipV="1">
              <a:off x="7818744" y="1619061"/>
              <a:ext cx="4008131"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箭头: V 形 17">
              <a:extLst>
                <a:ext uri="{FF2B5EF4-FFF2-40B4-BE49-F238E27FC236}">
                  <a16:creationId xmlns:a16="http://schemas.microsoft.com/office/drawing/2014/main" id="{DC738233-483D-A54F-A941-C27840E3314E}"/>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23" name="组合 22">
            <a:extLst>
              <a:ext uri="{FF2B5EF4-FFF2-40B4-BE49-F238E27FC236}">
                <a16:creationId xmlns:a16="http://schemas.microsoft.com/office/drawing/2014/main" id="{85C5D6C0-8A86-E54D-A882-BD440F74675C}"/>
              </a:ext>
            </a:extLst>
          </p:cNvPr>
          <p:cNvGrpSpPr/>
          <p:nvPr/>
        </p:nvGrpSpPr>
        <p:grpSpPr>
          <a:xfrm>
            <a:off x="3994951" y="2749670"/>
            <a:ext cx="775871" cy="2919195"/>
            <a:chOff x="3161605" y="3783143"/>
            <a:chExt cx="1026311" cy="3861469"/>
          </a:xfrm>
          <a:effectLst>
            <a:outerShdw blurRad="50800" dist="38100" dir="2700000" algn="tl" rotWithShape="0">
              <a:prstClr val="black">
                <a:alpha val="40000"/>
              </a:prstClr>
            </a:outerShdw>
          </a:effectLst>
        </p:grpSpPr>
        <p:grpSp>
          <p:nvGrpSpPr>
            <p:cNvPr id="25" name="组合 16">
              <a:extLst>
                <a:ext uri="{FF2B5EF4-FFF2-40B4-BE49-F238E27FC236}">
                  <a16:creationId xmlns:a16="http://schemas.microsoft.com/office/drawing/2014/main" id="{D254620D-6A5F-724E-9F43-EBDD9CC6A8E0}"/>
                </a:ext>
              </a:extLst>
            </p:cNvPr>
            <p:cNvGrpSpPr/>
            <p:nvPr/>
          </p:nvGrpSpPr>
          <p:grpSpPr>
            <a:xfrm>
              <a:off x="3163398" y="3783143"/>
              <a:ext cx="1024518" cy="3861469"/>
              <a:chOff x="3163398" y="3783143"/>
              <a:chExt cx="1024518" cy="3861469"/>
            </a:xfrm>
          </p:grpSpPr>
          <p:sp>
            <p:nvSpPr>
              <p:cNvPr id="27" name="任意多边形 8">
                <a:extLst>
                  <a:ext uri="{FF2B5EF4-FFF2-40B4-BE49-F238E27FC236}">
                    <a16:creationId xmlns:a16="http://schemas.microsoft.com/office/drawing/2014/main" id="{4643464A-9681-4C49-9027-59FE62F41DD7}"/>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9" name="任意多边形 11">
                <a:extLst>
                  <a:ext uri="{FF2B5EF4-FFF2-40B4-BE49-F238E27FC236}">
                    <a16:creationId xmlns:a16="http://schemas.microsoft.com/office/drawing/2014/main" id="{0C6EBEEB-9918-C343-8304-C6EB2817C254}"/>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6" name="任意多边形 9">
              <a:extLst>
                <a:ext uri="{FF2B5EF4-FFF2-40B4-BE49-F238E27FC236}">
                  <a16:creationId xmlns:a16="http://schemas.microsoft.com/office/drawing/2014/main" id="{619317D8-C9F9-0849-8B2B-E951501AC719}"/>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30" name="椭圆 29">
            <a:extLst>
              <a:ext uri="{FF2B5EF4-FFF2-40B4-BE49-F238E27FC236}">
                <a16:creationId xmlns:a16="http://schemas.microsoft.com/office/drawing/2014/main" id="{01A93711-523E-FE45-A87F-13EBD5EEE299}"/>
              </a:ext>
            </a:extLst>
          </p:cNvPr>
          <p:cNvSpPr/>
          <p:nvPr/>
        </p:nvSpPr>
        <p:spPr>
          <a:xfrm rot="16200000">
            <a:off x="1194648" y="2765949"/>
            <a:ext cx="2361972" cy="2886635"/>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账户式平衡表</a:t>
            </a:r>
            <a:endParaRPr lang="en-US" altLang="zh-CN"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2889250">
              <a:lnSpc>
                <a:spcPct val="90000"/>
              </a:lnSpc>
              <a:spcBef>
                <a:spcPct val="0"/>
              </a:spcBef>
              <a:spcAft>
                <a:spcPct val="35000"/>
              </a:spcAft>
            </a:pPr>
            <a:r>
              <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a:t>
            </a:r>
            <a:endParaRPr lang="en-US" altLang="zh-CN"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2889250">
              <a:lnSpc>
                <a:spcPct val="90000"/>
              </a:lnSpc>
              <a:spcBef>
                <a:spcPct val="0"/>
              </a:spcBef>
              <a:spcAft>
                <a:spcPct val="35000"/>
              </a:spcAft>
            </a:pPr>
            <a:r>
              <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账户）</a:t>
            </a:r>
            <a:endParaRPr lang="zh-CN" altLang="en-US" sz="2400" kern="1200" dirty="0">
              <a:solidFill>
                <a:schemeClr val="tx1"/>
              </a:solidFill>
              <a:effectLst>
                <a:outerShdw blurRad="38100" dist="38100" dir="2700000" algn="tl">
                  <a:srgbClr val="000000">
                    <a:alpha val="43137"/>
                  </a:srgbClr>
                </a:outerShdw>
              </a:effectLst>
            </a:endParaRPr>
          </a:p>
        </p:txBody>
      </p:sp>
      <p:sp>
        <p:nvSpPr>
          <p:cNvPr id="31" name="圆角矩形 13">
            <a:extLst>
              <a:ext uri="{FF2B5EF4-FFF2-40B4-BE49-F238E27FC236}">
                <a16:creationId xmlns:a16="http://schemas.microsoft.com/office/drawing/2014/main" id="{B054C605-5833-2640-86CD-18F76257D9FF}"/>
              </a:ext>
            </a:extLst>
          </p:cNvPr>
          <p:cNvSpPr/>
          <p:nvPr/>
        </p:nvSpPr>
        <p:spPr>
          <a:xfrm>
            <a:off x="5008199" y="2389670"/>
            <a:ext cx="5265341"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个作用：单个账户平</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相邻账户连接</a:t>
            </a:r>
          </a:p>
        </p:txBody>
      </p:sp>
      <p:sp>
        <p:nvSpPr>
          <p:cNvPr id="32" name="圆角矩形 14">
            <a:extLst>
              <a:ext uri="{FF2B5EF4-FFF2-40B4-BE49-F238E27FC236}">
                <a16:creationId xmlns:a16="http://schemas.microsoft.com/office/drawing/2014/main" id="{700FB54C-9CE5-064A-8C69-502332E4E936}"/>
              </a:ext>
            </a:extLst>
          </p:cNvPr>
          <p:cNvSpPr/>
          <p:nvPr/>
        </p:nvSpPr>
        <p:spPr>
          <a:xfrm>
            <a:off x="5008199" y="3811501"/>
            <a:ext cx="4031733"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复式记账原则</a:t>
            </a:r>
          </a:p>
        </p:txBody>
      </p:sp>
      <p:sp>
        <p:nvSpPr>
          <p:cNvPr id="33" name="圆角矩形 15">
            <a:extLst>
              <a:ext uri="{FF2B5EF4-FFF2-40B4-BE49-F238E27FC236}">
                <a16:creationId xmlns:a16="http://schemas.microsoft.com/office/drawing/2014/main" id="{9D370424-86C5-A14F-95F3-97F3EED1BB2E}"/>
              </a:ext>
            </a:extLst>
          </p:cNvPr>
          <p:cNvSpPr/>
          <p:nvPr/>
        </p:nvSpPr>
        <p:spPr>
          <a:xfrm>
            <a:off x="5008199" y="5233332"/>
            <a:ext cx="4031733"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国民经济核算的基础</a:t>
            </a:r>
          </a:p>
        </p:txBody>
      </p:sp>
      <p:sp>
        <p:nvSpPr>
          <p:cNvPr id="20" name="矩形 19">
            <a:extLst>
              <a:ext uri="{FF2B5EF4-FFF2-40B4-BE49-F238E27FC236}">
                <a16:creationId xmlns:a16="http://schemas.microsoft.com/office/drawing/2014/main" id="{5D49EB70-0EFA-F447-A93B-45D4C91513AB}"/>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128928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4530407" cy="553998"/>
          </a:xfrm>
          <a:prstGeom prst="rect">
            <a:avLst/>
          </a:prstGeom>
        </p:spPr>
        <p:txBody>
          <a:bodyPr wrap="none">
            <a:spAutoFit/>
          </a:bodyPr>
          <a:lstStyle/>
          <a:p>
            <a:r>
              <a:rPr lang="zh-CN" altLang="en-US" sz="3000" b="1" dirty="0">
                <a:solidFill>
                  <a:schemeClr val="bg1"/>
                </a:solidFill>
              </a:rPr>
              <a:t> 二、平衡关系的表述方式</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64E0D5C9-2305-4AAE-ADB3-A65AA685B074}"/>
              </a:ext>
            </a:extLst>
          </p:cNvPr>
          <p:cNvGrpSpPr/>
          <p:nvPr/>
        </p:nvGrpSpPr>
        <p:grpSpPr>
          <a:xfrm>
            <a:off x="581711" y="2613132"/>
            <a:ext cx="6666814" cy="3286223"/>
            <a:chOff x="581711" y="2613132"/>
            <a:chExt cx="6666814" cy="3286223"/>
          </a:xfrm>
        </p:grpSpPr>
        <p:sp>
          <p:nvSpPr>
            <p:cNvPr id="2" name="矩形 1">
              <a:extLst>
                <a:ext uri="{FF2B5EF4-FFF2-40B4-BE49-F238E27FC236}">
                  <a16:creationId xmlns:a16="http://schemas.microsoft.com/office/drawing/2014/main" id="{F7D92181-5A06-45D7-B1E8-005CA3F9434D}"/>
                </a:ext>
              </a:extLst>
            </p:cNvPr>
            <p:cNvSpPr/>
            <p:nvPr/>
          </p:nvSpPr>
          <p:spPr>
            <a:xfrm>
              <a:off x="992172" y="2788470"/>
              <a:ext cx="5846778" cy="1200329"/>
            </a:xfrm>
            <a:prstGeom prst="rect">
              <a:avLst/>
            </a:prstGeom>
          </p:spPr>
          <p:txBody>
            <a:bodyPr wrap="square">
              <a:spAutoFit/>
            </a:bodyPr>
            <a:lstStyle/>
            <a:p>
              <a:r>
                <a:rPr lang="zh-CN" altLang="en-US" sz="2400" dirty="0"/>
                <a:t>矩阵式平衡表巧妙地运用了矩阵的特点，它设置了一个行数与列数相等，且行列对应、 相互平衡的棋盘式表格。 </a:t>
              </a:r>
              <a:endParaRPr lang="zh-CN" altLang="en-US" sz="3200" dirty="0"/>
            </a:p>
          </p:txBody>
        </p:sp>
        <p:sp>
          <p:nvSpPr>
            <p:cNvPr id="8" name="圆角矩形 9">
              <a:extLst>
                <a:ext uri="{FF2B5EF4-FFF2-40B4-BE49-F238E27FC236}">
                  <a16:creationId xmlns:a16="http://schemas.microsoft.com/office/drawing/2014/main" id="{158B8547-4C51-4C63-92C0-3B7B9F511496}"/>
                </a:ext>
              </a:extLst>
            </p:cNvPr>
            <p:cNvSpPr/>
            <p:nvPr/>
          </p:nvSpPr>
          <p:spPr>
            <a:xfrm>
              <a:off x="581711" y="2613132"/>
              <a:ext cx="6666814" cy="3286223"/>
            </a:xfrm>
            <a:prstGeom prst="roundRect">
              <a:avLst>
                <a:gd name="adj" fmla="val 8074"/>
              </a:avLst>
            </a:prstGeom>
            <a:noFill/>
            <a:ln w="57150">
              <a:solidFill>
                <a:srgbClr val="ED6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pic>
        <p:nvPicPr>
          <p:cNvPr id="18" name="图片 17">
            <a:extLst>
              <a:ext uri="{FF2B5EF4-FFF2-40B4-BE49-F238E27FC236}">
                <a16:creationId xmlns:a16="http://schemas.microsoft.com/office/drawing/2014/main" id="{5E3E3872-AC31-4117-A215-E55D949EA2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58283" y="2144872"/>
            <a:ext cx="3854292" cy="3854292"/>
          </a:xfrm>
          <a:prstGeom prst="rect">
            <a:avLst/>
          </a:prstGeom>
        </p:spPr>
      </p:pic>
      <p:sp>
        <p:nvSpPr>
          <p:cNvPr id="16" name="对角圆角矩形 10">
            <a:extLst>
              <a:ext uri="{FF2B5EF4-FFF2-40B4-BE49-F238E27FC236}">
                <a16:creationId xmlns:a16="http://schemas.microsoft.com/office/drawing/2014/main" id="{E350148A-32C5-49ED-A3E3-1657C716CC2E}"/>
              </a:ext>
            </a:extLst>
          </p:cNvPr>
          <p:cNvSpPr/>
          <p:nvPr/>
        </p:nvSpPr>
        <p:spPr>
          <a:xfrm>
            <a:off x="515937" y="1425274"/>
            <a:ext cx="3878556"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（五）矩阵式平衡表</a:t>
            </a:r>
          </a:p>
        </p:txBody>
      </p:sp>
      <p:grpSp>
        <p:nvGrpSpPr>
          <p:cNvPr id="24" name="组合 23">
            <a:extLst>
              <a:ext uri="{FF2B5EF4-FFF2-40B4-BE49-F238E27FC236}">
                <a16:creationId xmlns:a16="http://schemas.microsoft.com/office/drawing/2014/main" id="{A77A0C06-19C2-415A-8BB0-A1E60F79310A}"/>
              </a:ext>
            </a:extLst>
          </p:cNvPr>
          <p:cNvGrpSpPr/>
          <p:nvPr/>
        </p:nvGrpSpPr>
        <p:grpSpPr>
          <a:xfrm>
            <a:off x="4769224" y="1522691"/>
            <a:ext cx="6943351" cy="523220"/>
            <a:chOff x="4118268" y="1389129"/>
            <a:chExt cx="7708607" cy="523220"/>
          </a:xfrm>
        </p:grpSpPr>
        <p:sp>
          <p:nvSpPr>
            <p:cNvPr id="25" name="箭头: V 形 24">
              <a:extLst>
                <a:ext uri="{FF2B5EF4-FFF2-40B4-BE49-F238E27FC236}">
                  <a16:creationId xmlns:a16="http://schemas.microsoft.com/office/drawing/2014/main" id="{EE0C29FE-A67B-4DC9-A033-7C7047071B55}"/>
                </a:ext>
              </a:extLst>
            </p:cNvPr>
            <p:cNvSpPr/>
            <p:nvPr/>
          </p:nvSpPr>
          <p:spPr>
            <a:xfrm>
              <a:off x="4445873"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矩形 25">
              <a:extLst>
                <a:ext uri="{FF2B5EF4-FFF2-40B4-BE49-F238E27FC236}">
                  <a16:creationId xmlns:a16="http://schemas.microsoft.com/office/drawing/2014/main" id="{38D4E247-170A-4458-B06D-BE1399639806}"/>
                </a:ext>
              </a:extLst>
            </p:cNvPr>
            <p:cNvSpPr/>
            <p:nvPr/>
          </p:nvSpPr>
          <p:spPr>
            <a:xfrm>
              <a:off x="4910003" y="1389129"/>
              <a:ext cx="2198256" cy="523220"/>
            </a:xfrm>
            <a:prstGeom prst="rect">
              <a:avLst/>
            </a:prstGeom>
          </p:spPr>
          <p:txBody>
            <a:bodyPr wrap="none">
              <a:spAutoFit/>
            </a:bodyPr>
            <a:lstStyle/>
            <a:p>
              <a:r>
                <a:rPr lang="zh-CN" altLang="en-US" sz="2800" b="1" dirty="0"/>
                <a:t>棋盘式表格</a:t>
              </a:r>
            </a:p>
          </p:txBody>
        </p:sp>
        <p:cxnSp>
          <p:nvCxnSpPr>
            <p:cNvPr id="27" name="直接连接符 26">
              <a:extLst>
                <a:ext uri="{FF2B5EF4-FFF2-40B4-BE49-F238E27FC236}">
                  <a16:creationId xmlns:a16="http://schemas.microsoft.com/office/drawing/2014/main" id="{6B4B65BA-A193-416B-A768-E06BA4E29A1C}"/>
                </a:ext>
              </a:extLst>
            </p:cNvPr>
            <p:cNvCxnSpPr>
              <a:cxnSpLocks/>
              <a:stCxn id="26" idx="3"/>
            </p:cNvCxnSpPr>
            <p:nvPr/>
          </p:nvCxnSpPr>
          <p:spPr>
            <a:xfrm flipV="1">
              <a:off x="7108259" y="1619061"/>
              <a:ext cx="4718616" cy="31678"/>
            </a:xfrm>
            <a:prstGeom prst="line">
              <a:avLst/>
            </a:prstGeom>
            <a:ln w="19050">
              <a:solidFill>
                <a:srgbClr val="7BB55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 name="箭头: V 形 27">
              <a:extLst>
                <a:ext uri="{FF2B5EF4-FFF2-40B4-BE49-F238E27FC236}">
                  <a16:creationId xmlns:a16="http://schemas.microsoft.com/office/drawing/2014/main" id="{53342F62-DE97-472C-9068-DA8C07321A09}"/>
                </a:ext>
              </a:extLst>
            </p:cNvPr>
            <p:cNvSpPr/>
            <p:nvPr/>
          </p:nvSpPr>
          <p:spPr>
            <a:xfrm>
              <a:off x="4118268" y="1438089"/>
              <a:ext cx="390525" cy="425300"/>
            </a:xfrm>
            <a:prstGeom prst="chevron">
              <a:avLst>
                <a:gd name="adj" fmla="val 48214"/>
              </a:avLst>
            </a:prstGeom>
            <a:solidFill>
              <a:srgbClr val="8FC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 name="灯片编号占位符 4">
            <a:extLst>
              <a:ext uri="{FF2B5EF4-FFF2-40B4-BE49-F238E27FC236}">
                <a16:creationId xmlns:a16="http://schemas.microsoft.com/office/drawing/2014/main" id="{35682357-F85E-4567-9A90-CFE5D57C2564}"/>
              </a:ext>
            </a:extLst>
          </p:cNvPr>
          <p:cNvSpPr>
            <a:spLocks noGrp="1"/>
          </p:cNvSpPr>
          <p:nvPr>
            <p:ph type="sldNum" sz="quarter" idx="4"/>
          </p:nvPr>
        </p:nvSpPr>
        <p:spPr/>
        <p:txBody>
          <a:bodyPr/>
          <a:lstStyle/>
          <a:p>
            <a:fld id="{089E6A1B-787B-48C2-89E0-46ED219FD4E0}" type="slidenum">
              <a:rPr lang="zh-CN" altLang="en-US" smtClean="0"/>
              <a:pPr/>
              <a:t>36</a:t>
            </a:fld>
            <a:endParaRPr lang="zh-CN" altLang="en-US" dirty="0"/>
          </a:p>
        </p:txBody>
      </p:sp>
      <p:sp>
        <p:nvSpPr>
          <p:cNvPr id="6" name="矩形 5">
            <a:extLst>
              <a:ext uri="{FF2B5EF4-FFF2-40B4-BE49-F238E27FC236}">
                <a16:creationId xmlns:a16="http://schemas.microsoft.com/office/drawing/2014/main" id="{D83A6133-D594-614D-A381-A2931D514413}"/>
              </a:ext>
            </a:extLst>
          </p:cNvPr>
          <p:cNvSpPr/>
          <p:nvPr/>
        </p:nvSpPr>
        <p:spPr>
          <a:xfrm>
            <a:off x="988133" y="4256243"/>
            <a:ext cx="6096000" cy="1200329"/>
          </a:xfrm>
          <a:prstGeom prst="rect">
            <a:avLst/>
          </a:prstGeom>
        </p:spPr>
        <p:txBody>
          <a:bodyPr>
            <a:spAutoFit/>
          </a:bodyPr>
          <a:lstStyle/>
          <a:p>
            <a:r>
              <a:rPr lang="zh-CN" altLang="en-US" sz="2400" dirty="0">
                <a:latin typeface="SSJ-PK7482000dca4-Identity-H"/>
              </a:rPr>
              <a:t>表中的每一个数字都可以从横行和纵列两个方面去理解，通常，以横行方向代表流出或使用，以纵列方向表示流入或来源。 </a:t>
            </a:r>
            <a:endParaRPr lang="zh-CN" altLang="en-US" sz="2400" dirty="0"/>
          </a:p>
        </p:txBody>
      </p:sp>
      <p:sp>
        <p:nvSpPr>
          <p:cNvPr id="17" name="矩形 16">
            <a:extLst>
              <a:ext uri="{FF2B5EF4-FFF2-40B4-BE49-F238E27FC236}">
                <a16:creationId xmlns:a16="http://schemas.microsoft.com/office/drawing/2014/main" id="{B026D30E-9113-BD46-AEE6-1EEA52EA0B67}"/>
              </a:ext>
            </a:extLst>
          </p:cNvPr>
          <p:cNvSpPr/>
          <p:nvPr/>
        </p:nvSpPr>
        <p:spPr>
          <a:xfrm>
            <a:off x="7857938" y="6521055"/>
            <a:ext cx="296966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CH1-5</a:t>
            </a:r>
            <a:r>
              <a:rPr lang="zh-CN" altLang="en-US" dirty="0">
                <a:latin typeface="KaiTi" panose="02010609060101010101" pitchFamily="49" charset="-122"/>
                <a:ea typeface="KaiTi" panose="02010609060101010101" pitchFamily="49" charset="-122"/>
              </a:rPr>
              <a:t> 国民经济平衡关系</a:t>
            </a:r>
          </a:p>
        </p:txBody>
      </p:sp>
    </p:spTree>
    <p:extLst>
      <p:ext uri="{BB962C8B-B14F-4D97-AF65-F5344CB8AC3E}">
        <p14:creationId xmlns:p14="http://schemas.microsoft.com/office/powerpoint/2010/main" val="2754005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22002" y="2148086"/>
            <a:ext cx="7088559" cy="3343757"/>
            <a:chOff x="5728032" y="1751598"/>
            <a:chExt cx="5338536" cy="3343757"/>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第六节 国民经济统计学的学科地位</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315238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国民经济统计学与现代经济学</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315238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国民经济统计学与数理统计学</a:t>
                </a: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39"/>
              <a:ext cx="5161937" cy="853653"/>
              <a:chOff x="4012013" y="2937500"/>
              <a:chExt cx="5161937" cy="853653"/>
            </a:xfrm>
          </p:grpSpPr>
          <p:sp>
            <p:nvSpPr>
              <p:cNvPr id="55" name="TextBox 4">
                <a:extLst>
                  <a:ext uri="{FF2B5EF4-FFF2-40B4-BE49-F238E27FC236}">
                    <a16:creationId xmlns:a16="http://schemas.microsoft.com/office/drawing/2014/main" id="{C8E3EE33-347B-4803-9179-627EBCF6A79D}"/>
                  </a:ext>
                </a:extLst>
              </p:cNvPr>
              <p:cNvSpPr txBox="1"/>
              <p:nvPr/>
            </p:nvSpPr>
            <p:spPr>
              <a:xfrm>
                <a:off x="4600243" y="2955395"/>
                <a:ext cx="4547096" cy="830997"/>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2400" b="1" dirty="0">
                  <a:solidFill>
                    <a:srgbClr val="0070C0"/>
                  </a:solidFill>
                  <a:latin typeface="微软雅黑" panose="020B0503020204020204" pitchFamily="34" charset="-122"/>
                  <a:ea typeface="微软雅黑" panose="020B0503020204020204" pitchFamily="34" charset="-122"/>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0"/>
                <a:ext cx="864096" cy="848891"/>
                <a:chOff x="2165941" y="1718221"/>
                <a:chExt cx="864096" cy="848891"/>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1"/>
                  <a:ext cx="864096" cy="848891"/>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96574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62606" y="2960156"/>
                <a:ext cx="4311344" cy="830997"/>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国民经济统计学在社会科学统计统计体系</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中的低位</a:t>
                </a:r>
              </a:p>
            </p:txBody>
          </p:sp>
        </p:grpSp>
        <p:sp>
          <p:nvSpPr>
            <p:cNvPr id="65" name="TextBox 10">
              <a:extLst>
                <a:ext uri="{FF2B5EF4-FFF2-40B4-BE49-F238E27FC236}">
                  <a16:creationId xmlns:a16="http://schemas.microsoft.com/office/drawing/2014/main" id="{074E6D46-335F-48E3-B977-7181D746ACEC}"/>
                </a:ext>
              </a:extLst>
            </p:cNvPr>
            <p:cNvSpPr txBox="1"/>
            <p:nvPr/>
          </p:nvSpPr>
          <p:spPr>
            <a:xfrm>
              <a:off x="5913859" y="4633690"/>
              <a:ext cx="139125" cy="461665"/>
            </a:xfrm>
            <a:prstGeom prst="rect">
              <a:avLst/>
            </a:prstGeom>
            <a:noFill/>
            <a:ln>
              <a:noFill/>
            </a:ln>
          </p:spPr>
          <p:txBody>
            <a:bodyPr wrap="none" rtlCol="0">
              <a:spAutoFit/>
            </a:bodyPr>
            <a:lstStyle/>
            <a:p>
              <a:endParaRPr lang="zh-CN" altLang="en-US" sz="2400" b="1" dirty="0">
                <a:solidFill>
                  <a:schemeClr val="bg1"/>
                </a:solidFill>
                <a:latin typeface="+mn-ea"/>
                <a:cs typeface="Arial Unicode MS" pitchFamily="34" charset="-122"/>
              </a:endParaRPr>
            </a:p>
          </p:txBody>
        </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37</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158783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069290" cy="553998"/>
          </a:xfrm>
          <a:prstGeom prst="rect">
            <a:avLst/>
          </a:prstGeom>
        </p:spPr>
        <p:txBody>
          <a:bodyPr wrap="none">
            <a:spAutoFit/>
          </a:bodyPr>
          <a:lstStyle/>
          <a:p>
            <a:r>
              <a:rPr lang="zh-CN" altLang="en-US" sz="3000" b="1" dirty="0">
                <a:solidFill>
                  <a:schemeClr val="bg1"/>
                </a:solidFill>
              </a:rPr>
              <a:t> 一、国民经济统计学与现代经济学</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6EB6B3D-1783-4D53-9B21-B262175F8F36}"/>
              </a:ext>
            </a:extLst>
          </p:cNvPr>
          <p:cNvSpPr>
            <a:spLocks noGrp="1"/>
          </p:cNvSpPr>
          <p:nvPr>
            <p:ph type="sldNum" sz="quarter" idx="4"/>
          </p:nvPr>
        </p:nvSpPr>
        <p:spPr/>
        <p:txBody>
          <a:bodyPr/>
          <a:lstStyle/>
          <a:p>
            <a:fld id="{089E6A1B-787B-48C2-89E0-46ED219FD4E0}" type="slidenum">
              <a:rPr lang="zh-CN" altLang="en-US" smtClean="0"/>
              <a:pPr/>
              <a:t>38</a:t>
            </a:fld>
            <a:endParaRPr lang="zh-CN" altLang="en-US" dirty="0"/>
          </a:p>
        </p:txBody>
      </p:sp>
      <p:grpSp>
        <p:nvGrpSpPr>
          <p:cNvPr id="19" name="组合 18">
            <a:extLst>
              <a:ext uri="{FF2B5EF4-FFF2-40B4-BE49-F238E27FC236}">
                <a16:creationId xmlns:a16="http://schemas.microsoft.com/office/drawing/2014/main" id="{33D0530E-D9AD-0840-94FF-BD99A6020ADE}"/>
              </a:ext>
            </a:extLst>
          </p:cNvPr>
          <p:cNvGrpSpPr/>
          <p:nvPr/>
        </p:nvGrpSpPr>
        <p:grpSpPr>
          <a:xfrm>
            <a:off x="1756079" y="1983543"/>
            <a:ext cx="7051063" cy="3629465"/>
            <a:chOff x="1756079" y="1983543"/>
            <a:chExt cx="7051063" cy="3629465"/>
          </a:xfrm>
        </p:grpSpPr>
        <p:sp>
          <p:nvSpPr>
            <p:cNvPr id="20" name="任意多边形 22">
              <a:extLst>
                <a:ext uri="{FF2B5EF4-FFF2-40B4-BE49-F238E27FC236}">
                  <a16:creationId xmlns:a16="http://schemas.microsoft.com/office/drawing/2014/main" id="{E77AD514-4145-3B41-8C7F-133868DA7535}"/>
                </a:ext>
              </a:extLst>
            </p:cNvPr>
            <p:cNvSpPr/>
            <p:nvPr/>
          </p:nvSpPr>
          <p:spPr>
            <a:xfrm>
              <a:off x="1756079" y="1983543"/>
              <a:ext cx="7051063" cy="3629465"/>
            </a:xfrm>
            <a:custGeom>
              <a:avLst/>
              <a:gdLst>
                <a:gd name="connsiteX0" fmla="*/ 2225080 w 7051063"/>
                <a:gd name="connsiteY0" fmla="*/ 0 h 3629465"/>
                <a:gd name="connsiteX1" fmla="*/ 2225080 w 7051063"/>
                <a:gd name="connsiteY1" fmla="*/ 1935005 h 3629465"/>
                <a:gd name="connsiteX2" fmla="*/ 7051063 w 7051063"/>
                <a:gd name="connsiteY2" fmla="*/ 1935005 h 3629465"/>
                <a:gd name="connsiteX3" fmla="*/ 7051063 w 7051063"/>
                <a:gd name="connsiteY3" fmla="*/ 3370228 h 3629465"/>
                <a:gd name="connsiteX4" fmla="*/ 2225080 w 7051063"/>
                <a:gd name="connsiteY4" fmla="*/ 3370228 h 3629465"/>
                <a:gd name="connsiteX5" fmla="*/ 2225080 w 7051063"/>
                <a:gd name="connsiteY5" fmla="*/ 3629465 h 3629465"/>
                <a:gd name="connsiteX6" fmla="*/ 0 w 7051063"/>
                <a:gd name="connsiteY6" fmla="*/ 1814732 h 362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1063" h="3629465">
                  <a:moveTo>
                    <a:pt x="2225080" y="0"/>
                  </a:moveTo>
                  <a:lnTo>
                    <a:pt x="2225080" y="1935005"/>
                  </a:lnTo>
                  <a:lnTo>
                    <a:pt x="7051063" y="1935005"/>
                  </a:lnTo>
                  <a:lnTo>
                    <a:pt x="7051063" y="3370228"/>
                  </a:lnTo>
                  <a:lnTo>
                    <a:pt x="2225080" y="3370228"/>
                  </a:lnTo>
                  <a:lnTo>
                    <a:pt x="2225080" y="3629465"/>
                  </a:lnTo>
                  <a:lnTo>
                    <a:pt x="0" y="1814732"/>
                  </a:lnTo>
                  <a:close/>
                </a:path>
              </a:pathLst>
            </a:custGeom>
            <a:solidFill>
              <a:srgbClr val="7BB5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文本框 20">
              <a:extLst>
                <a:ext uri="{FF2B5EF4-FFF2-40B4-BE49-F238E27FC236}">
                  <a16:creationId xmlns:a16="http://schemas.microsoft.com/office/drawing/2014/main" id="{23EF4FF8-52C3-B04D-BD35-D62BB5F665D1}"/>
                </a:ext>
              </a:extLst>
            </p:cNvPr>
            <p:cNvSpPr txBox="1"/>
            <p:nvPr/>
          </p:nvSpPr>
          <p:spPr>
            <a:xfrm>
              <a:off x="2642484" y="3024870"/>
              <a:ext cx="1475319" cy="1569660"/>
            </a:xfrm>
            <a:prstGeom prst="rect">
              <a:avLst/>
            </a:prstGeom>
            <a:noFill/>
            <a:effectLst/>
          </p:spPr>
          <p:txBody>
            <a:bodyPr wrap="square" rtlCol="0">
              <a:spAutoFit/>
            </a:bodyPr>
            <a:lstStyle/>
            <a:p>
              <a:pPr algn="ctr"/>
              <a:r>
                <a:rPr lang="zh-CN" altLang="en-US" sz="3200" b="1" dirty="0">
                  <a:solidFill>
                    <a:schemeClr val="bg1"/>
                  </a:solidFill>
                  <a:latin typeface="方正姚体" panose="02010601030101010101" pitchFamily="2" charset="-122"/>
                  <a:ea typeface="方正姚体" panose="02010601030101010101" pitchFamily="2" charset="-122"/>
                </a:rPr>
                <a:t>国民</a:t>
              </a:r>
              <a:endParaRPr lang="en-US" altLang="zh-CN" sz="3200" b="1" dirty="0">
                <a:solidFill>
                  <a:schemeClr val="bg1"/>
                </a:solidFill>
                <a:latin typeface="方正姚体" panose="02010601030101010101" pitchFamily="2" charset="-122"/>
                <a:ea typeface="方正姚体" panose="02010601030101010101" pitchFamily="2" charset="-122"/>
              </a:endParaRPr>
            </a:p>
            <a:p>
              <a:pPr algn="ctr"/>
              <a:r>
                <a:rPr lang="zh-CN" altLang="en-US" sz="3200" b="1" dirty="0">
                  <a:solidFill>
                    <a:schemeClr val="bg1"/>
                  </a:solidFill>
                  <a:latin typeface="方正姚体" panose="02010601030101010101" pitchFamily="2" charset="-122"/>
                  <a:ea typeface="方正姚体" panose="02010601030101010101" pitchFamily="2" charset="-122"/>
                </a:rPr>
                <a:t>经济</a:t>
              </a:r>
              <a:endParaRPr lang="en-US" altLang="zh-CN" sz="3200" b="1" dirty="0">
                <a:solidFill>
                  <a:schemeClr val="bg1"/>
                </a:solidFill>
                <a:latin typeface="方正姚体" panose="02010601030101010101" pitchFamily="2" charset="-122"/>
                <a:ea typeface="方正姚体" panose="02010601030101010101" pitchFamily="2" charset="-122"/>
              </a:endParaRPr>
            </a:p>
            <a:p>
              <a:pPr algn="ctr"/>
              <a:r>
                <a:rPr lang="zh-CN" altLang="en-US" sz="3200" b="1" dirty="0">
                  <a:solidFill>
                    <a:schemeClr val="bg1"/>
                  </a:solidFill>
                  <a:latin typeface="方正姚体" panose="02010601030101010101" pitchFamily="2" charset="-122"/>
                  <a:ea typeface="方正姚体" panose="02010601030101010101" pitchFamily="2" charset="-122"/>
                </a:rPr>
                <a:t>统计学</a:t>
              </a:r>
              <a:endParaRPr lang="en-US" altLang="zh-CN" sz="8800" b="1" dirty="0">
                <a:solidFill>
                  <a:schemeClr val="bg1"/>
                </a:solidFill>
                <a:latin typeface="方正姚体" panose="02010601030101010101" pitchFamily="2" charset="-122"/>
                <a:ea typeface="方正姚体" panose="02010601030101010101" pitchFamily="2" charset="-122"/>
              </a:endParaRPr>
            </a:p>
          </p:txBody>
        </p:sp>
      </p:grpSp>
      <p:grpSp>
        <p:nvGrpSpPr>
          <p:cNvPr id="22" name="组合 21">
            <a:extLst>
              <a:ext uri="{FF2B5EF4-FFF2-40B4-BE49-F238E27FC236}">
                <a16:creationId xmlns:a16="http://schemas.microsoft.com/office/drawing/2014/main" id="{2A40CAC9-1B52-C040-A2A5-515B352E5E0C}"/>
              </a:ext>
            </a:extLst>
          </p:cNvPr>
          <p:cNvGrpSpPr/>
          <p:nvPr/>
        </p:nvGrpSpPr>
        <p:grpSpPr>
          <a:xfrm>
            <a:off x="4128793" y="2025747"/>
            <a:ext cx="7035459" cy="3629465"/>
            <a:chOff x="4128793" y="2025747"/>
            <a:chExt cx="7035459" cy="3629465"/>
          </a:xfrm>
        </p:grpSpPr>
        <p:sp>
          <p:nvSpPr>
            <p:cNvPr id="23" name="任意多边形 23">
              <a:extLst>
                <a:ext uri="{FF2B5EF4-FFF2-40B4-BE49-F238E27FC236}">
                  <a16:creationId xmlns:a16="http://schemas.microsoft.com/office/drawing/2014/main" id="{A54BC980-7576-EE49-A60C-DF95A644B5AA}"/>
                </a:ext>
              </a:extLst>
            </p:cNvPr>
            <p:cNvSpPr/>
            <p:nvPr/>
          </p:nvSpPr>
          <p:spPr>
            <a:xfrm>
              <a:off x="4128793" y="2025747"/>
              <a:ext cx="7035459" cy="3629465"/>
            </a:xfrm>
            <a:custGeom>
              <a:avLst/>
              <a:gdLst>
                <a:gd name="connsiteX0" fmla="*/ 4810379 w 7035459"/>
                <a:gd name="connsiteY0" fmla="*/ 0 h 3629465"/>
                <a:gd name="connsiteX1" fmla="*/ 7035459 w 7035459"/>
                <a:gd name="connsiteY1" fmla="*/ 1814733 h 3629465"/>
                <a:gd name="connsiteX2" fmla="*/ 4810379 w 7035459"/>
                <a:gd name="connsiteY2" fmla="*/ 3629465 h 3629465"/>
                <a:gd name="connsiteX3" fmla="*/ 4810379 w 7035459"/>
                <a:gd name="connsiteY3" fmla="*/ 1756971 h 3629465"/>
                <a:gd name="connsiteX4" fmla="*/ 0 w 7035459"/>
                <a:gd name="connsiteY4" fmla="*/ 1756971 h 3629465"/>
                <a:gd name="connsiteX5" fmla="*/ 0 w 7035459"/>
                <a:gd name="connsiteY5" fmla="*/ 321748 h 3629465"/>
                <a:gd name="connsiteX6" fmla="*/ 4810379 w 7035459"/>
                <a:gd name="connsiteY6" fmla="*/ 321748 h 362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5459" h="3629465">
                  <a:moveTo>
                    <a:pt x="4810379" y="0"/>
                  </a:moveTo>
                  <a:lnTo>
                    <a:pt x="7035459" y="1814733"/>
                  </a:lnTo>
                  <a:lnTo>
                    <a:pt x="4810379" y="3629465"/>
                  </a:lnTo>
                  <a:lnTo>
                    <a:pt x="4810379" y="1756971"/>
                  </a:lnTo>
                  <a:lnTo>
                    <a:pt x="0" y="1756971"/>
                  </a:lnTo>
                  <a:lnTo>
                    <a:pt x="0" y="321748"/>
                  </a:lnTo>
                  <a:lnTo>
                    <a:pt x="4810379" y="321748"/>
                  </a:lnTo>
                  <a:close/>
                </a:path>
              </a:pathLst>
            </a:custGeom>
            <a:solidFill>
              <a:srgbClr val="00A9F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a:extLst>
                <a:ext uri="{FF2B5EF4-FFF2-40B4-BE49-F238E27FC236}">
                  <a16:creationId xmlns:a16="http://schemas.microsoft.com/office/drawing/2014/main" id="{4E1033F4-10B3-3B4F-861F-EDDFA7AB723F}"/>
                </a:ext>
              </a:extLst>
            </p:cNvPr>
            <p:cNvSpPr txBox="1"/>
            <p:nvPr/>
          </p:nvSpPr>
          <p:spPr>
            <a:xfrm>
              <a:off x="8985661" y="3188143"/>
              <a:ext cx="1415772" cy="1077218"/>
            </a:xfrm>
            <a:prstGeom prst="rect">
              <a:avLst/>
            </a:prstGeom>
            <a:noFill/>
            <a:effectLst/>
          </p:spPr>
          <p:txBody>
            <a:bodyPr wrap="none" rtlCol="0">
              <a:spAutoFit/>
            </a:bodyPr>
            <a:lstStyle/>
            <a:p>
              <a:r>
                <a:rPr lang="en-US" altLang="zh-CN" sz="2800" b="1" dirty="0">
                  <a:solidFill>
                    <a:schemeClr val="bg1"/>
                  </a:solidFill>
                </a:rPr>
                <a:t>  </a:t>
              </a:r>
              <a:r>
                <a:rPr lang="zh-CN" altLang="en-US" sz="3200" b="1" dirty="0">
                  <a:solidFill>
                    <a:schemeClr val="bg1"/>
                  </a:solidFill>
                  <a:latin typeface="方正姚体" panose="02010601030101010101" pitchFamily="2" charset="-122"/>
                  <a:ea typeface="方正姚体" panose="02010601030101010101" pitchFamily="2" charset="-122"/>
                </a:rPr>
                <a:t>现代</a:t>
              </a:r>
              <a:endParaRPr lang="en-US" altLang="zh-CN" sz="3200" b="1" dirty="0">
                <a:solidFill>
                  <a:schemeClr val="bg1"/>
                </a:solidFill>
                <a:latin typeface="方正姚体" panose="02010601030101010101" pitchFamily="2" charset="-122"/>
                <a:ea typeface="方正姚体" panose="02010601030101010101" pitchFamily="2" charset="-122"/>
              </a:endParaRPr>
            </a:p>
            <a:p>
              <a:r>
                <a:rPr lang="zh-CN" altLang="en-US" sz="3200" b="1" dirty="0">
                  <a:solidFill>
                    <a:schemeClr val="bg1"/>
                  </a:solidFill>
                  <a:latin typeface="方正姚体" panose="02010601030101010101" pitchFamily="2" charset="-122"/>
                  <a:ea typeface="方正姚体" panose="02010601030101010101" pitchFamily="2" charset="-122"/>
                </a:rPr>
                <a:t>经济学</a:t>
              </a:r>
              <a:endParaRPr lang="en-US" altLang="zh-CN" sz="3200" b="1" dirty="0">
                <a:solidFill>
                  <a:schemeClr val="bg1"/>
                </a:solidFill>
                <a:latin typeface="方正姚体" panose="02010601030101010101" pitchFamily="2" charset="-122"/>
                <a:ea typeface="方正姚体" panose="02010601030101010101" pitchFamily="2" charset="-122"/>
              </a:endParaRPr>
            </a:p>
          </p:txBody>
        </p:sp>
      </p:grpSp>
      <p:sp>
        <p:nvSpPr>
          <p:cNvPr id="25" name="文本框 24">
            <a:extLst>
              <a:ext uri="{FF2B5EF4-FFF2-40B4-BE49-F238E27FC236}">
                <a16:creationId xmlns:a16="http://schemas.microsoft.com/office/drawing/2014/main" id="{6165F3B4-57F9-4C4B-AAE7-E346C25AEE49}"/>
              </a:ext>
            </a:extLst>
          </p:cNvPr>
          <p:cNvSpPr txBox="1"/>
          <p:nvPr/>
        </p:nvSpPr>
        <p:spPr>
          <a:xfrm>
            <a:off x="3979120" y="4411271"/>
            <a:ext cx="4801314" cy="461665"/>
          </a:xfrm>
          <a:prstGeom prst="rect">
            <a:avLst/>
          </a:prstGeom>
          <a:noFill/>
          <a:effectLst/>
        </p:spPr>
        <p:txBody>
          <a:bodyPr wrap="none" rtlCol="0">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为理论经济学提供实证方法论支撑</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CDD1901D-6795-A642-8C06-C5B91091635E}"/>
              </a:ext>
            </a:extLst>
          </p:cNvPr>
          <p:cNvSpPr txBox="1"/>
          <p:nvPr/>
        </p:nvSpPr>
        <p:spPr>
          <a:xfrm>
            <a:off x="4640189" y="2760618"/>
            <a:ext cx="3877985" cy="461665"/>
          </a:xfrm>
          <a:prstGeom prst="rect">
            <a:avLst/>
          </a:prstGeom>
          <a:noFill/>
          <a:effectLst/>
        </p:spPr>
        <p:txBody>
          <a:bodyPr wrap="none" rtlCol="0">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为国民经济学提供理论基础</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DE9D3EA5-CAFB-C14F-8220-A58A93DE6A41}"/>
              </a:ext>
            </a:extLst>
          </p:cNvPr>
          <p:cNvSpPr/>
          <p:nvPr/>
        </p:nvSpPr>
        <p:spPr>
          <a:xfrm>
            <a:off x="7147776" y="6521055"/>
            <a:ext cx="367982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CH1-6</a:t>
            </a:r>
            <a:r>
              <a:rPr lang="zh-CN" altLang="en-US" dirty="0">
                <a:latin typeface="KaiTi" panose="02010609060101010101" pitchFamily="49" charset="-122"/>
                <a:ea typeface="KaiTi" panose="02010609060101010101" pitchFamily="49" charset="-122"/>
              </a:rPr>
              <a:t> 国民经济统计学的学科地位</a:t>
            </a:r>
          </a:p>
        </p:txBody>
      </p:sp>
    </p:spTree>
    <p:extLst>
      <p:ext uri="{BB962C8B-B14F-4D97-AF65-F5344CB8AC3E}">
        <p14:creationId xmlns:p14="http://schemas.microsoft.com/office/powerpoint/2010/main" val="405891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1F1EA8B-E68E-44E9-AECA-6944E958213D}"/>
              </a:ext>
            </a:extLst>
          </p:cNvPr>
          <p:cNvSpPr/>
          <p:nvPr/>
        </p:nvSpPr>
        <p:spPr>
          <a:xfrm>
            <a:off x="5339633" y="2571176"/>
            <a:ext cx="4000501" cy="497957"/>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b="1" dirty="0">
                <a:solidFill>
                  <a:srgbClr val="00A9F3"/>
                </a:solidFill>
              </a:rPr>
              <a:t>数理统计：</a:t>
            </a:r>
            <a:r>
              <a:rPr lang="zh-CN" altLang="en-US" sz="2400" dirty="0"/>
              <a:t>计量不较质</a:t>
            </a:r>
          </a:p>
        </p:txBody>
      </p:sp>
      <p:sp>
        <p:nvSpPr>
          <p:cNvPr id="5" name="矩形 4">
            <a:extLst>
              <a:ext uri="{FF2B5EF4-FFF2-40B4-BE49-F238E27FC236}">
                <a16:creationId xmlns:a16="http://schemas.microsoft.com/office/drawing/2014/main" id="{F1306749-467A-400E-906C-70E0D9970E61}"/>
              </a:ext>
            </a:extLst>
          </p:cNvPr>
          <p:cNvSpPr/>
          <p:nvPr/>
        </p:nvSpPr>
        <p:spPr>
          <a:xfrm>
            <a:off x="803970" y="323364"/>
            <a:ext cx="6069290" cy="553998"/>
          </a:xfrm>
          <a:prstGeom prst="rect">
            <a:avLst/>
          </a:prstGeom>
        </p:spPr>
        <p:txBody>
          <a:bodyPr wrap="none">
            <a:spAutoFit/>
          </a:bodyPr>
          <a:lstStyle/>
          <a:p>
            <a:r>
              <a:rPr lang="zh-CN" altLang="en-US" sz="3000" b="1" dirty="0">
                <a:solidFill>
                  <a:schemeClr val="bg1"/>
                </a:solidFill>
              </a:rPr>
              <a:t> 二、国民经济统计学与数理统计学</a:t>
            </a:r>
          </a:p>
        </p:txBody>
      </p:sp>
      <p:sp>
        <p:nvSpPr>
          <p:cNvPr id="6" name="五边形 1">
            <a:extLst>
              <a:ext uri="{FF2B5EF4-FFF2-40B4-BE49-F238E27FC236}">
                <a16:creationId xmlns:a16="http://schemas.microsoft.com/office/drawing/2014/main" id="{120FAA76-8631-4F93-A222-D3999C9E5375}"/>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E544C89-FB67-44A7-97B5-49373084B737}"/>
              </a:ext>
            </a:extLst>
          </p:cNvPr>
          <p:cNvSpPr/>
          <p:nvPr/>
        </p:nvSpPr>
        <p:spPr>
          <a:xfrm>
            <a:off x="5339633" y="3181737"/>
            <a:ext cx="4898061" cy="1981504"/>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b="1" dirty="0">
                <a:solidFill>
                  <a:srgbClr val="00A9F3"/>
                </a:solidFill>
              </a:rPr>
              <a:t>经济统计：</a:t>
            </a:r>
            <a:r>
              <a:rPr lang="zh-CN" altLang="en-US" sz="2000" dirty="0"/>
              <a:t>数理统计方法是研究经济问题的主要工具，但不是全部的工具。其他工具如规划 方法、博弈方法、控制论方法、非线性动力系统分析方法、复杂性分析方法等。</a:t>
            </a:r>
            <a:endParaRPr lang="zh-CN" altLang="en-US" sz="2400" dirty="0"/>
          </a:p>
        </p:txBody>
      </p:sp>
      <p:grpSp>
        <p:nvGrpSpPr>
          <p:cNvPr id="23" name="组合 22">
            <a:extLst>
              <a:ext uri="{FF2B5EF4-FFF2-40B4-BE49-F238E27FC236}">
                <a16:creationId xmlns:a16="http://schemas.microsoft.com/office/drawing/2014/main" id="{A1356CDF-3F38-42A3-8ED7-09A2784FF81E}"/>
              </a:ext>
            </a:extLst>
          </p:cNvPr>
          <p:cNvGrpSpPr/>
          <p:nvPr/>
        </p:nvGrpSpPr>
        <p:grpSpPr>
          <a:xfrm>
            <a:off x="4836398" y="1572363"/>
            <a:ext cx="5580062" cy="3806463"/>
            <a:chOff x="4836398" y="2361255"/>
            <a:chExt cx="5580062" cy="3806463"/>
          </a:xfrm>
        </p:grpSpPr>
        <p:sp>
          <p:nvSpPr>
            <p:cNvPr id="20" name="矩形: 圆角 19">
              <a:extLst>
                <a:ext uri="{FF2B5EF4-FFF2-40B4-BE49-F238E27FC236}">
                  <a16:creationId xmlns:a16="http://schemas.microsoft.com/office/drawing/2014/main" id="{9DA0EF2D-1EF9-4F75-97D0-571687682F93}"/>
                </a:ext>
              </a:extLst>
            </p:cNvPr>
            <p:cNvSpPr/>
            <p:nvPr/>
          </p:nvSpPr>
          <p:spPr>
            <a:xfrm>
              <a:off x="4836398" y="2731752"/>
              <a:ext cx="5580062" cy="3435966"/>
            </a:xfrm>
            <a:prstGeom prst="roundRect">
              <a:avLst>
                <a:gd name="adj" fmla="val 0"/>
              </a:avLst>
            </a:prstGeom>
            <a:noFill/>
            <a:ln w="28575">
              <a:solidFill>
                <a:srgbClr val="00A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C4BA890B-4D79-4308-94D6-2FF0DE6038DF}"/>
                </a:ext>
              </a:extLst>
            </p:cNvPr>
            <p:cNvGrpSpPr/>
            <p:nvPr/>
          </p:nvGrpSpPr>
          <p:grpSpPr>
            <a:xfrm>
              <a:off x="5339634" y="2361255"/>
              <a:ext cx="1381125" cy="560003"/>
              <a:chOff x="1019175" y="2525103"/>
              <a:chExt cx="1381125" cy="560003"/>
            </a:xfrm>
          </p:grpSpPr>
          <p:sp>
            <p:nvSpPr>
              <p:cNvPr id="19" name="矩形: 圆角 18">
                <a:extLst>
                  <a:ext uri="{FF2B5EF4-FFF2-40B4-BE49-F238E27FC236}">
                    <a16:creationId xmlns:a16="http://schemas.microsoft.com/office/drawing/2014/main" id="{2156C906-30A6-4655-AE3D-6772FA28D54F}"/>
                  </a:ext>
                </a:extLst>
              </p:cNvPr>
              <p:cNvSpPr/>
              <p:nvPr/>
            </p:nvSpPr>
            <p:spPr>
              <a:xfrm>
                <a:off x="1019175" y="2525103"/>
                <a:ext cx="1381125" cy="560003"/>
              </a:xfrm>
              <a:prstGeom prst="roundRect">
                <a:avLst/>
              </a:prstGeom>
              <a:solidFill>
                <a:srgbClr val="00A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45D1413-176B-497A-9FFB-BC80AFF0DCA6}"/>
                  </a:ext>
                </a:extLst>
              </p:cNvPr>
              <p:cNvSpPr/>
              <p:nvPr/>
            </p:nvSpPr>
            <p:spPr>
              <a:xfrm>
                <a:off x="1309628" y="2574272"/>
                <a:ext cx="184731" cy="461665"/>
              </a:xfrm>
              <a:prstGeom prst="rect">
                <a:avLst/>
              </a:prstGeom>
            </p:spPr>
            <p:txBody>
              <a:bodyPr wrap="none">
                <a:spAutoFit/>
              </a:bodyPr>
              <a:lstStyle/>
              <a:p>
                <a:endParaRPr lang="zh-CN" altLang="en-US" sz="2400" b="1" dirty="0">
                  <a:solidFill>
                    <a:schemeClr val="bg1"/>
                  </a:solidFill>
                  <a:effectLst>
                    <a:outerShdw blurRad="38100" dist="38100" dir="2700000" algn="tl">
                      <a:srgbClr val="000000">
                        <a:alpha val="43137"/>
                      </a:srgbClr>
                    </a:outerShdw>
                  </a:effectLst>
                </a:endParaRPr>
              </a:p>
            </p:txBody>
          </p:sp>
        </p:grpSp>
      </p:grpSp>
      <p:pic>
        <p:nvPicPr>
          <p:cNvPr id="22" name="图片 21">
            <a:extLst>
              <a:ext uri="{FF2B5EF4-FFF2-40B4-BE49-F238E27FC236}">
                <a16:creationId xmlns:a16="http://schemas.microsoft.com/office/drawing/2014/main" id="{44A9E564-BCA4-4881-9553-8481267464B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H="1">
            <a:off x="1055980" y="2046215"/>
            <a:ext cx="2550428" cy="3623620"/>
          </a:xfrm>
          <a:prstGeom prst="rect">
            <a:avLst/>
          </a:prstGeom>
        </p:spPr>
      </p:pic>
      <p:sp>
        <p:nvSpPr>
          <p:cNvPr id="4" name="灯片编号占位符 3">
            <a:extLst>
              <a:ext uri="{FF2B5EF4-FFF2-40B4-BE49-F238E27FC236}">
                <a16:creationId xmlns:a16="http://schemas.microsoft.com/office/drawing/2014/main" id="{7A39D437-38BF-4043-A5E6-DA3101E34EB1}"/>
              </a:ext>
            </a:extLst>
          </p:cNvPr>
          <p:cNvSpPr>
            <a:spLocks noGrp="1"/>
          </p:cNvSpPr>
          <p:nvPr>
            <p:ph type="sldNum" sz="quarter" idx="4"/>
          </p:nvPr>
        </p:nvSpPr>
        <p:spPr/>
        <p:txBody>
          <a:bodyPr/>
          <a:lstStyle/>
          <a:p>
            <a:fld id="{089E6A1B-787B-48C2-89E0-46ED219FD4E0}" type="slidenum">
              <a:rPr lang="zh-CN" altLang="en-US" smtClean="0"/>
              <a:pPr/>
              <a:t>39</a:t>
            </a:fld>
            <a:endParaRPr lang="zh-CN" altLang="en-US" dirty="0"/>
          </a:p>
        </p:txBody>
      </p:sp>
      <p:sp>
        <p:nvSpPr>
          <p:cNvPr id="13" name="矩形 12">
            <a:extLst>
              <a:ext uri="{FF2B5EF4-FFF2-40B4-BE49-F238E27FC236}">
                <a16:creationId xmlns:a16="http://schemas.microsoft.com/office/drawing/2014/main" id="{B0CEA5A4-1D54-5340-8D5F-72E93295F29B}"/>
              </a:ext>
            </a:extLst>
          </p:cNvPr>
          <p:cNvSpPr/>
          <p:nvPr/>
        </p:nvSpPr>
        <p:spPr>
          <a:xfrm>
            <a:off x="7147776" y="6521055"/>
            <a:ext cx="367982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CH1-6</a:t>
            </a:r>
            <a:r>
              <a:rPr lang="zh-CN" altLang="en-US" dirty="0">
                <a:latin typeface="KaiTi" panose="02010609060101010101" pitchFamily="49" charset="-122"/>
                <a:ea typeface="KaiTi" panose="02010609060101010101" pitchFamily="49" charset="-122"/>
              </a:rPr>
              <a:t> 国民经济统计学的学科地位</a:t>
            </a:r>
          </a:p>
        </p:txBody>
      </p:sp>
    </p:spTree>
    <p:extLst>
      <p:ext uri="{BB962C8B-B14F-4D97-AF65-F5344CB8AC3E}">
        <p14:creationId xmlns:p14="http://schemas.microsoft.com/office/powerpoint/2010/main" val="372207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792792" y="2010704"/>
            <a:ext cx="3044882" cy="3154297"/>
            <a:chOff x="1328641" y="1989474"/>
            <a:chExt cx="4105275" cy="3134455"/>
          </a:xfrm>
        </p:grpSpPr>
        <p:sp>
          <p:nvSpPr>
            <p:cNvPr id="66" name="矩形 65">
              <a:extLst>
                <a:ext uri="{FF2B5EF4-FFF2-40B4-BE49-F238E27FC236}">
                  <a16:creationId xmlns:a16="http://schemas.microsoft.com/office/drawing/2014/main" id="{57E49F87-C462-4897-A5FE-325A0ECDF4A1}"/>
                </a:ext>
              </a:extLst>
            </p:cNvPr>
            <p:cNvSpPr/>
            <p:nvPr/>
          </p:nvSpPr>
          <p:spPr>
            <a:xfrm>
              <a:off x="1328641" y="1989474"/>
              <a:ext cx="4105275" cy="3134455"/>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4184040" y="2010705"/>
            <a:ext cx="7013608" cy="3154297"/>
            <a:chOff x="5728032" y="2096892"/>
            <a:chExt cx="5282090" cy="1702129"/>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2096892"/>
              <a:ext cx="5282090" cy="315558"/>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第一节 为什么要学习国民经济统计学</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282090" cy="585059"/>
              <a:chOff x="4012013" y="2937501"/>
              <a:chExt cx="5282090" cy="585059"/>
            </a:xfrm>
          </p:grpSpPr>
          <p:sp>
            <p:nvSpPr>
              <p:cNvPr id="42" name="TextBox 4">
                <a:extLst>
                  <a:ext uri="{FF2B5EF4-FFF2-40B4-BE49-F238E27FC236}">
                    <a16:creationId xmlns:a16="http://schemas.microsoft.com/office/drawing/2014/main" id="{09C25F20-F08C-4CED-8BC8-91EC785ACC32}"/>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85059"/>
                <a:chOff x="2165941" y="1718222"/>
                <a:chExt cx="864096" cy="585059"/>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296375" y="1841616"/>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5006544" y="3051022"/>
                <a:ext cx="3345501" cy="24912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信息社会中的国民经济统计学</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282090" cy="579064"/>
              <a:chOff x="4012013" y="2937501"/>
              <a:chExt cx="5282090" cy="579064"/>
            </a:xfrm>
          </p:grpSpPr>
          <p:sp>
            <p:nvSpPr>
              <p:cNvPr id="49" name="TextBox 4">
                <a:extLst>
                  <a:ext uri="{FF2B5EF4-FFF2-40B4-BE49-F238E27FC236}">
                    <a16:creationId xmlns:a16="http://schemas.microsoft.com/office/drawing/2014/main" id="{DDEC5F30-1A6F-46FF-BEE0-F7B6B0EF9EA6}"/>
                  </a:ext>
                </a:extLst>
              </p:cNvPr>
              <p:cNvSpPr txBox="1"/>
              <p:nvPr/>
            </p:nvSpPr>
            <p:spPr>
              <a:xfrm>
                <a:off x="4507399" y="2938988"/>
                <a:ext cx="4786704"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79064"/>
                <a:chOff x="2165941" y="1718222"/>
                <a:chExt cx="864096" cy="579064"/>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296375" y="1835621"/>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4079553" cy="44842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现代经济社会发展对国民经济统计信息</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及其方法论研究的需求</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a:t>
            </a:fld>
            <a:endParaRPr lang="zh-CN" altLang="en-US" dirty="0"/>
          </a:p>
        </p:txBody>
      </p:sp>
      <p:sp>
        <p:nvSpPr>
          <p:cNvPr id="21" name="文本框 20">
            <a:extLst>
              <a:ext uri="{FF2B5EF4-FFF2-40B4-BE49-F238E27FC236}">
                <a16:creationId xmlns:a16="http://schemas.microsoft.com/office/drawing/2014/main" id="{170E053B-3A87-9144-B1A6-23BD340F9F1B}"/>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1679488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空心弧 16">
            <a:extLst>
              <a:ext uri="{FF2B5EF4-FFF2-40B4-BE49-F238E27FC236}">
                <a16:creationId xmlns:a16="http://schemas.microsoft.com/office/drawing/2014/main" id="{80A0A4FF-B398-4C3C-826C-EFC79006E48D}"/>
              </a:ext>
            </a:extLst>
          </p:cNvPr>
          <p:cNvSpPr/>
          <p:nvPr/>
        </p:nvSpPr>
        <p:spPr>
          <a:xfrm>
            <a:off x="-4504900" y="145143"/>
            <a:ext cx="7244216" cy="7244216"/>
          </a:xfrm>
          <a:prstGeom prst="blockArc">
            <a:avLst>
              <a:gd name="adj1" fmla="val 18900000"/>
              <a:gd name="adj2" fmla="val 2700000"/>
              <a:gd name="adj3" fmla="val 223"/>
            </a:avLst>
          </a:prstGeom>
          <a:ln>
            <a:solidFill>
              <a:srgbClr val="00A9F3"/>
            </a:solidFill>
            <a:prstDash val="soli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矩形 2">
            <a:extLst>
              <a:ext uri="{FF2B5EF4-FFF2-40B4-BE49-F238E27FC236}">
                <a16:creationId xmlns:a16="http://schemas.microsoft.com/office/drawing/2014/main" id="{CD7A0A50-A1E9-47F1-B630-0444970FB2E5}"/>
              </a:ext>
            </a:extLst>
          </p:cNvPr>
          <p:cNvSpPr/>
          <p:nvPr/>
        </p:nvSpPr>
        <p:spPr>
          <a:xfrm>
            <a:off x="803970" y="323364"/>
            <a:ext cx="8762335" cy="553998"/>
          </a:xfrm>
          <a:prstGeom prst="rect">
            <a:avLst/>
          </a:prstGeom>
        </p:spPr>
        <p:txBody>
          <a:bodyPr wrap="none">
            <a:spAutoFit/>
          </a:bodyPr>
          <a:lstStyle/>
          <a:p>
            <a:r>
              <a:rPr lang="zh-CN" altLang="en-US" sz="3000" b="1" dirty="0">
                <a:solidFill>
                  <a:schemeClr val="bg1"/>
                </a:solidFill>
              </a:rPr>
              <a:t> 三、国民经济统计学在社会科学统计体系中的地位</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剪去单角的矩形 5">
            <a:extLst>
              <a:ext uri="{FF2B5EF4-FFF2-40B4-BE49-F238E27FC236}">
                <a16:creationId xmlns:a16="http://schemas.microsoft.com/office/drawing/2014/main" id="{30B46A8E-EEE9-48E7-8AA2-982411C3C52C}"/>
              </a:ext>
            </a:extLst>
          </p:cNvPr>
          <p:cNvSpPr/>
          <p:nvPr/>
        </p:nvSpPr>
        <p:spPr>
          <a:xfrm>
            <a:off x="2340883" y="1569525"/>
            <a:ext cx="7510233" cy="900000"/>
          </a:xfrm>
          <a:prstGeom prst="snip1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algn="l" defTabSz="2311400">
              <a:lnSpc>
                <a:spcPct val="9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rPr>
              <a:t>经济统计学和社会统计学两大分支</a:t>
            </a:r>
            <a:endParaRPr lang="zh-CN" altLang="en-US" sz="2400" b="1" kern="1200" dirty="0"/>
          </a:p>
        </p:txBody>
      </p:sp>
      <p:sp>
        <p:nvSpPr>
          <p:cNvPr id="6" name="剪去单角的矩形 7">
            <a:extLst>
              <a:ext uri="{FF2B5EF4-FFF2-40B4-BE49-F238E27FC236}">
                <a16:creationId xmlns:a16="http://schemas.microsoft.com/office/drawing/2014/main" id="{7DDFC03B-AA42-41A2-8C4A-FFF8EC84E2E2}"/>
              </a:ext>
            </a:extLst>
          </p:cNvPr>
          <p:cNvSpPr/>
          <p:nvPr/>
        </p:nvSpPr>
        <p:spPr>
          <a:xfrm>
            <a:off x="2863555" y="3388160"/>
            <a:ext cx="7086301" cy="900000"/>
          </a:xfrm>
          <a:prstGeom prst="snip1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algn="l" defTabSz="2311400">
              <a:lnSpc>
                <a:spcPct val="9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rPr>
              <a:t>国民经济统计学；部门统计学；专门方法学科；分支统计学科</a:t>
            </a:r>
            <a:endParaRPr lang="zh-CN" altLang="en-US" sz="2400" b="1" kern="1200" dirty="0"/>
          </a:p>
        </p:txBody>
      </p:sp>
      <p:sp>
        <p:nvSpPr>
          <p:cNvPr id="7" name="剪去单角的矩形 9">
            <a:extLst>
              <a:ext uri="{FF2B5EF4-FFF2-40B4-BE49-F238E27FC236}">
                <a16:creationId xmlns:a16="http://schemas.microsoft.com/office/drawing/2014/main" id="{591DE5E1-D4FC-41CF-8318-AB151914570B}"/>
              </a:ext>
            </a:extLst>
          </p:cNvPr>
          <p:cNvSpPr/>
          <p:nvPr/>
        </p:nvSpPr>
        <p:spPr>
          <a:xfrm>
            <a:off x="2452656" y="5067299"/>
            <a:ext cx="7508401" cy="900000"/>
          </a:xfrm>
          <a:prstGeom prst="snip1Rect">
            <a:avLst/>
          </a:prstGeom>
          <a:solidFill>
            <a:srgbClr val="FF5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141322" tIns="132080" rIns="132080" bIns="132080" numCol="1" spcCol="1270" anchor="ctr" anchorCtr="0">
            <a:noAutofit/>
          </a:bodyPr>
          <a:lstStyle/>
          <a:p>
            <a:pPr lvl="0" algn="l" defTabSz="23114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社会与人口核算（</a:t>
            </a:r>
            <a:r>
              <a:rPr lang="en-US" altLang="zh-CN" sz="2400" b="1" dirty="0">
                <a:latin typeface="微软雅黑" panose="020B0503020204020204" pitchFamily="34" charset="-122"/>
                <a:ea typeface="微软雅黑" panose="020B0503020204020204" pitchFamily="34" charset="-122"/>
              </a:rPr>
              <a:t>SSDS</a:t>
            </a:r>
            <a:r>
              <a:rPr lang="zh-CN" altLang="en-US" sz="2400" b="1" dirty="0">
                <a:latin typeface="微软雅黑" panose="020B0503020204020204" pitchFamily="34" charset="-122"/>
                <a:ea typeface="微软雅黑" panose="020B0503020204020204" pitchFamily="34" charset="-122"/>
              </a:rPr>
              <a:t>）；人口、教育统计学等</a:t>
            </a:r>
            <a:endParaRPr lang="zh-CN" altLang="en-US" sz="2400" b="1" kern="1200" dirty="0"/>
          </a:p>
        </p:txBody>
      </p:sp>
      <p:grpSp>
        <p:nvGrpSpPr>
          <p:cNvPr id="8" name="组合 7">
            <a:extLst>
              <a:ext uri="{FF2B5EF4-FFF2-40B4-BE49-F238E27FC236}">
                <a16:creationId xmlns:a16="http://schemas.microsoft.com/office/drawing/2014/main" id="{2BD78A71-9F86-49A6-8DDB-5846FC586FD4}"/>
              </a:ext>
            </a:extLst>
          </p:cNvPr>
          <p:cNvGrpSpPr/>
          <p:nvPr/>
        </p:nvGrpSpPr>
        <p:grpSpPr>
          <a:xfrm>
            <a:off x="1442206" y="1293769"/>
            <a:ext cx="1451513" cy="1451513"/>
            <a:chOff x="1397321" y="2919369"/>
            <a:chExt cx="1797357" cy="1797357"/>
          </a:xfrm>
        </p:grpSpPr>
        <p:sp>
          <p:nvSpPr>
            <p:cNvPr id="9" name="椭圆 8">
              <a:extLst>
                <a:ext uri="{FF2B5EF4-FFF2-40B4-BE49-F238E27FC236}">
                  <a16:creationId xmlns:a16="http://schemas.microsoft.com/office/drawing/2014/main" id="{E26B1D77-50EA-409B-BC57-EDC591CD23BA}"/>
                </a:ext>
              </a:extLst>
            </p:cNvPr>
            <p:cNvSpPr/>
            <p:nvPr/>
          </p:nvSpPr>
          <p:spPr>
            <a:xfrm>
              <a:off x="1397321" y="2919369"/>
              <a:ext cx="1797357" cy="1797357"/>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文本框 9">
              <a:extLst>
                <a:ext uri="{FF2B5EF4-FFF2-40B4-BE49-F238E27FC236}">
                  <a16:creationId xmlns:a16="http://schemas.microsoft.com/office/drawing/2014/main" id="{FD24C253-D088-41D8-921E-FAD070D46DA9}"/>
                </a:ext>
              </a:extLst>
            </p:cNvPr>
            <p:cNvSpPr txBox="1"/>
            <p:nvPr/>
          </p:nvSpPr>
          <p:spPr>
            <a:xfrm>
              <a:off x="1943474" y="3475049"/>
              <a:ext cx="705052" cy="685996"/>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3000" b="1" dirty="0">
                  <a:solidFill>
                    <a:schemeClr val="bg1"/>
                  </a:solidFill>
                </a:rPr>
                <a:t>分</a:t>
              </a:r>
            </a:p>
          </p:txBody>
        </p:sp>
      </p:grpSp>
      <p:grpSp>
        <p:nvGrpSpPr>
          <p:cNvPr id="11" name="组合 10">
            <a:extLst>
              <a:ext uri="{FF2B5EF4-FFF2-40B4-BE49-F238E27FC236}">
                <a16:creationId xmlns:a16="http://schemas.microsoft.com/office/drawing/2014/main" id="{E783B20C-B764-4C56-99DC-D05D6BCBB5D6}"/>
              </a:ext>
            </a:extLst>
          </p:cNvPr>
          <p:cNvGrpSpPr/>
          <p:nvPr/>
        </p:nvGrpSpPr>
        <p:grpSpPr>
          <a:xfrm>
            <a:off x="1964877" y="3112404"/>
            <a:ext cx="1451513" cy="1451513"/>
            <a:chOff x="1919992" y="5076197"/>
            <a:chExt cx="1797357" cy="1797357"/>
          </a:xfrm>
        </p:grpSpPr>
        <p:sp>
          <p:nvSpPr>
            <p:cNvPr id="12" name="椭圆 11">
              <a:extLst>
                <a:ext uri="{FF2B5EF4-FFF2-40B4-BE49-F238E27FC236}">
                  <a16:creationId xmlns:a16="http://schemas.microsoft.com/office/drawing/2014/main" id="{E16F2409-C589-41AD-9DE8-7F2DEAA567EE}"/>
                </a:ext>
              </a:extLst>
            </p:cNvPr>
            <p:cNvSpPr/>
            <p:nvPr/>
          </p:nvSpPr>
          <p:spPr>
            <a:xfrm>
              <a:off x="1919992" y="5076197"/>
              <a:ext cx="1797357" cy="1797357"/>
            </a:xfrm>
            <a:prstGeom prst="ellipse">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文本框 12">
              <a:extLst>
                <a:ext uri="{FF2B5EF4-FFF2-40B4-BE49-F238E27FC236}">
                  <a16:creationId xmlns:a16="http://schemas.microsoft.com/office/drawing/2014/main" id="{854F9550-F98B-42AE-9B63-73BC8FD6A408}"/>
                </a:ext>
              </a:extLst>
            </p:cNvPr>
            <p:cNvSpPr txBox="1"/>
            <p:nvPr/>
          </p:nvSpPr>
          <p:spPr>
            <a:xfrm>
              <a:off x="2466145" y="5631877"/>
              <a:ext cx="705052"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zh-CN" altLang="en-US" dirty="0"/>
                <a:t>经</a:t>
              </a:r>
            </a:p>
          </p:txBody>
        </p:sp>
      </p:grpSp>
      <p:grpSp>
        <p:nvGrpSpPr>
          <p:cNvPr id="14" name="组合 13">
            <a:extLst>
              <a:ext uri="{FF2B5EF4-FFF2-40B4-BE49-F238E27FC236}">
                <a16:creationId xmlns:a16="http://schemas.microsoft.com/office/drawing/2014/main" id="{AF188162-EBA5-4640-9685-F2729F274D7C}"/>
              </a:ext>
            </a:extLst>
          </p:cNvPr>
          <p:cNvGrpSpPr/>
          <p:nvPr/>
        </p:nvGrpSpPr>
        <p:grpSpPr>
          <a:xfrm>
            <a:off x="1553978" y="4791543"/>
            <a:ext cx="1451513" cy="1451513"/>
            <a:chOff x="1397321" y="7233026"/>
            <a:chExt cx="1797357" cy="1797357"/>
          </a:xfrm>
        </p:grpSpPr>
        <p:sp>
          <p:nvSpPr>
            <p:cNvPr id="15" name="椭圆 14">
              <a:extLst>
                <a:ext uri="{FF2B5EF4-FFF2-40B4-BE49-F238E27FC236}">
                  <a16:creationId xmlns:a16="http://schemas.microsoft.com/office/drawing/2014/main" id="{D6B65314-005A-4042-8C7D-06682358BB44}"/>
                </a:ext>
              </a:extLst>
            </p:cNvPr>
            <p:cNvSpPr/>
            <p:nvPr/>
          </p:nvSpPr>
          <p:spPr>
            <a:xfrm>
              <a:off x="1397321" y="7233026"/>
              <a:ext cx="1797357" cy="1797357"/>
            </a:xfrm>
            <a:prstGeom prst="ellipse">
              <a:avLst/>
            </a:prstGeom>
            <a:solidFill>
              <a:srgbClr val="FF5050"/>
            </a:solidFill>
            <a:ln>
              <a:noFill/>
            </a:ln>
            <a:effectLst/>
            <a:scene3d>
              <a:camera prst="orthographicFront">
                <a:rot lat="0" lon="0" rev="0"/>
              </a:camera>
              <a:lightRig rig="contrasting" dir="t">
                <a:rot lat="0" lon="0" rev="7800000"/>
              </a:lightRig>
            </a:scene3d>
            <a:sp3d>
              <a:bevelT w="139700" h="139700"/>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文本框 15">
              <a:extLst>
                <a:ext uri="{FF2B5EF4-FFF2-40B4-BE49-F238E27FC236}">
                  <a16:creationId xmlns:a16="http://schemas.microsoft.com/office/drawing/2014/main" id="{E2E7DC37-2F3F-4A2E-8E9D-9DFA6DEE5E8D}"/>
                </a:ext>
              </a:extLst>
            </p:cNvPr>
            <p:cNvSpPr txBox="1"/>
            <p:nvPr/>
          </p:nvSpPr>
          <p:spPr>
            <a:xfrm>
              <a:off x="1943474" y="7788706"/>
              <a:ext cx="705052" cy="685996"/>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3000" b="1">
                  <a:solidFill>
                    <a:schemeClr val="bg1"/>
                  </a:solidFill>
                </a:defRPr>
              </a:lvl1pPr>
            </a:lstStyle>
            <a:p>
              <a:r>
                <a:rPr lang="zh-CN" altLang="en-US" dirty="0"/>
                <a:t>社</a:t>
              </a:r>
            </a:p>
          </p:txBody>
        </p:sp>
      </p:grpSp>
      <p:sp>
        <p:nvSpPr>
          <p:cNvPr id="2" name="灯片编号占位符 1">
            <a:extLst>
              <a:ext uri="{FF2B5EF4-FFF2-40B4-BE49-F238E27FC236}">
                <a16:creationId xmlns:a16="http://schemas.microsoft.com/office/drawing/2014/main" id="{9F40FE04-9911-41BA-819A-0C27F7A9FB56}"/>
              </a:ext>
            </a:extLst>
          </p:cNvPr>
          <p:cNvSpPr>
            <a:spLocks noGrp="1"/>
          </p:cNvSpPr>
          <p:nvPr>
            <p:ph type="sldNum" sz="quarter" idx="4"/>
          </p:nvPr>
        </p:nvSpPr>
        <p:spPr/>
        <p:txBody>
          <a:bodyPr/>
          <a:lstStyle/>
          <a:p>
            <a:fld id="{089E6A1B-787B-48C2-89E0-46ED219FD4E0}" type="slidenum">
              <a:rPr lang="zh-CN" altLang="en-US" smtClean="0"/>
              <a:pPr/>
              <a:t>40</a:t>
            </a:fld>
            <a:endParaRPr lang="zh-CN" altLang="en-US" dirty="0"/>
          </a:p>
        </p:txBody>
      </p:sp>
      <p:sp>
        <p:nvSpPr>
          <p:cNvPr id="18" name="矩形 17">
            <a:extLst>
              <a:ext uri="{FF2B5EF4-FFF2-40B4-BE49-F238E27FC236}">
                <a16:creationId xmlns:a16="http://schemas.microsoft.com/office/drawing/2014/main" id="{B82BA1AE-E82F-3D4E-92AC-9F2C31ED0AB5}"/>
              </a:ext>
            </a:extLst>
          </p:cNvPr>
          <p:cNvSpPr/>
          <p:nvPr/>
        </p:nvSpPr>
        <p:spPr>
          <a:xfrm>
            <a:off x="7147776" y="6521055"/>
            <a:ext cx="3679826"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CH1-6</a:t>
            </a:r>
            <a:r>
              <a:rPr lang="zh-CN" altLang="en-US" dirty="0">
                <a:latin typeface="KaiTi" panose="02010609060101010101" pitchFamily="49" charset="-122"/>
                <a:ea typeface="KaiTi" panose="02010609060101010101" pitchFamily="49" charset="-122"/>
              </a:rPr>
              <a:t> 国民经济统计学的学科地位</a:t>
            </a:r>
          </a:p>
        </p:txBody>
      </p:sp>
    </p:spTree>
    <p:extLst>
      <p:ext uri="{BB962C8B-B14F-4D97-AF65-F5344CB8AC3E}">
        <p14:creationId xmlns:p14="http://schemas.microsoft.com/office/powerpoint/2010/main" val="122050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第七节 国民经济统计学的产生与发展</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33841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从国民收入估算到国民经济核算</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343729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国民经济核算体系的产生和发展</a:t>
                </a: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2986988"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社会经济统计学和</a:t>
                </a:r>
                <a:r>
                  <a:rPr lang="en-US" altLang="zh-CN" sz="2400" b="1" dirty="0">
                    <a:solidFill>
                      <a:schemeClr val="bg1"/>
                    </a:solidFill>
                    <a:latin typeface="微软雅黑" panose="020B0503020204020204" pitchFamily="34" charset="-122"/>
                    <a:ea typeface="微软雅黑" panose="020B0503020204020204" pitchFamily="34" charset="-122"/>
                  </a:rPr>
                  <a:t>MPS</a:t>
                </a:r>
                <a:r>
                  <a:rPr lang="zh-CN" altLang="en-US" sz="2400" b="1" dirty="0">
                    <a:solidFill>
                      <a:schemeClr val="bg1"/>
                    </a:solidFill>
                    <a:latin typeface="微软雅黑" panose="020B0503020204020204" pitchFamily="34" charset="-122"/>
                    <a:ea typeface="微软雅黑" panose="020B0503020204020204" pitchFamily="34" charset="-122"/>
                  </a:rPr>
                  <a:t>体系</a:t>
                </a: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2688796"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中国国民经济统计的发展</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41</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2295879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404317" cy="553998"/>
          </a:xfrm>
          <a:prstGeom prst="rect">
            <a:avLst/>
          </a:prstGeom>
        </p:spPr>
        <p:txBody>
          <a:bodyPr wrap="none">
            <a:spAutoFit/>
          </a:bodyPr>
          <a:lstStyle/>
          <a:p>
            <a:r>
              <a:rPr lang="zh-CN" altLang="en-US" sz="3000" b="1" dirty="0">
                <a:solidFill>
                  <a:schemeClr val="bg1"/>
                </a:solidFill>
              </a:rPr>
              <a:t> 一、从国民收入估算到国民经济核算</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94534D81-A504-4585-AFCC-AF983AB99312}"/>
              </a:ext>
            </a:extLst>
          </p:cNvPr>
          <p:cNvSpPr>
            <a:spLocks noGrp="1"/>
          </p:cNvSpPr>
          <p:nvPr>
            <p:ph type="sldNum" sz="quarter" idx="4"/>
          </p:nvPr>
        </p:nvSpPr>
        <p:spPr/>
        <p:txBody>
          <a:bodyPr/>
          <a:lstStyle/>
          <a:p>
            <a:fld id="{089E6A1B-787B-48C2-89E0-46ED219FD4E0}" type="slidenum">
              <a:rPr lang="zh-CN" altLang="en-US" smtClean="0"/>
              <a:pPr/>
              <a:t>42</a:t>
            </a:fld>
            <a:endParaRPr lang="zh-CN" altLang="en-US" dirty="0"/>
          </a:p>
        </p:txBody>
      </p:sp>
      <p:sp>
        <p:nvSpPr>
          <p:cNvPr id="12" name="任意多边形 11">
            <a:extLst>
              <a:ext uri="{FF2B5EF4-FFF2-40B4-BE49-F238E27FC236}">
                <a16:creationId xmlns:a16="http://schemas.microsoft.com/office/drawing/2014/main" id="{87359EAF-0D33-A14A-BCC0-535F1FF177EF}"/>
              </a:ext>
            </a:extLst>
          </p:cNvPr>
          <p:cNvSpPr/>
          <p:nvPr/>
        </p:nvSpPr>
        <p:spPr>
          <a:xfrm>
            <a:off x="5976000" y="1929352"/>
            <a:ext cx="575600" cy="673343"/>
          </a:xfrm>
          <a:custGeom>
            <a:avLst/>
            <a:gdLst>
              <a:gd name="connsiteX0" fmla="*/ 0 w 575600"/>
              <a:gd name="connsiteY0" fmla="*/ 134669 h 673343"/>
              <a:gd name="connsiteX1" fmla="*/ 287800 w 575600"/>
              <a:gd name="connsiteY1" fmla="*/ 134669 h 673343"/>
              <a:gd name="connsiteX2" fmla="*/ 287800 w 575600"/>
              <a:gd name="connsiteY2" fmla="*/ 0 h 673343"/>
              <a:gd name="connsiteX3" fmla="*/ 575600 w 575600"/>
              <a:gd name="connsiteY3" fmla="*/ 336672 h 673343"/>
              <a:gd name="connsiteX4" fmla="*/ 287800 w 575600"/>
              <a:gd name="connsiteY4" fmla="*/ 673343 h 673343"/>
              <a:gd name="connsiteX5" fmla="*/ 287800 w 575600"/>
              <a:gd name="connsiteY5" fmla="*/ 538674 h 673343"/>
              <a:gd name="connsiteX6" fmla="*/ 0 w 575600"/>
              <a:gd name="connsiteY6" fmla="*/ 538674 h 673343"/>
              <a:gd name="connsiteX7" fmla="*/ 0 w 575600"/>
              <a:gd name="connsiteY7" fmla="*/ 134669 h 67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0" h="673343">
                <a:moveTo>
                  <a:pt x="0" y="134669"/>
                </a:moveTo>
                <a:lnTo>
                  <a:pt x="287800" y="134669"/>
                </a:lnTo>
                <a:lnTo>
                  <a:pt x="287800" y="0"/>
                </a:lnTo>
                <a:lnTo>
                  <a:pt x="575600" y="336672"/>
                </a:lnTo>
                <a:lnTo>
                  <a:pt x="287800" y="673343"/>
                </a:lnTo>
                <a:lnTo>
                  <a:pt x="287800" y="538674"/>
                </a:lnTo>
                <a:lnTo>
                  <a:pt x="0" y="538674"/>
                </a:lnTo>
                <a:lnTo>
                  <a:pt x="0" y="134669"/>
                </a:lnTo>
                <a:close/>
              </a:path>
            </a:pathLst>
          </a:custGeom>
          <a:solidFill>
            <a:srgbClr val="92D050"/>
          </a:solidFill>
          <a:ln>
            <a:noFill/>
          </a:ln>
          <a:effectLst/>
          <a:scene3d>
            <a:camera prst="orthographicFront">
              <a:rot lat="0" lon="0" rev="0"/>
            </a:camera>
            <a:lightRig rig="contrasting" dir="t">
              <a:rot lat="0" lon="0" rev="1500000"/>
            </a:lightRig>
          </a:scene3d>
          <a:sp3d prstMaterial="meta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156" tIns="401458" rIns="139156" bIns="401458" numCol="1" spcCol="1270" anchor="ctr" anchorCtr="0">
            <a:noAutofit/>
          </a:bodyPr>
          <a:lstStyle/>
          <a:p>
            <a:pPr algn="ctr" defTabSz="755650">
              <a:lnSpc>
                <a:spcPct val="90000"/>
              </a:lnSpc>
              <a:spcAft>
                <a:spcPct val="35000"/>
              </a:spcAft>
            </a:pPr>
            <a:endParaRPr lang="zh-CN" altLang="en-US" sz="1700"/>
          </a:p>
        </p:txBody>
      </p:sp>
      <p:sp>
        <p:nvSpPr>
          <p:cNvPr id="13" name="任意多边形 12">
            <a:extLst>
              <a:ext uri="{FF2B5EF4-FFF2-40B4-BE49-F238E27FC236}">
                <a16:creationId xmlns:a16="http://schemas.microsoft.com/office/drawing/2014/main" id="{A523C756-757E-9842-A23D-0ADFCD50AA6A}"/>
              </a:ext>
            </a:extLst>
          </p:cNvPr>
          <p:cNvSpPr/>
          <p:nvPr/>
        </p:nvSpPr>
        <p:spPr>
          <a:xfrm>
            <a:off x="3302936" y="1186024"/>
            <a:ext cx="2160000" cy="2160000"/>
          </a:xfrm>
          <a:custGeom>
            <a:avLst/>
            <a:gdLst>
              <a:gd name="connsiteX0" fmla="*/ 0 w 3620128"/>
              <a:gd name="connsiteY0" fmla="*/ 1810064 h 3620128"/>
              <a:gd name="connsiteX1" fmla="*/ 1810064 w 3620128"/>
              <a:gd name="connsiteY1" fmla="*/ 0 h 3620128"/>
              <a:gd name="connsiteX2" fmla="*/ 3620128 w 3620128"/>
              <a:gd name="connsiteY2" fmla="*/ 1810064 h 3620128"/>
              <a:gd name="connsiteX3" fmla="*/ 1810064 w 3620128"/>
              <a:gd name="connsiteY3" fmla="*/ 3620128 h 3620128"/>
              <a:gd name="connsiteX4" fmla="*/ 0 w 3620128"/>
              <a:gd name="connsiteY4" fmla="*/ 1810064 h 362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128" h="3620128">
                <a:moveTo>
                  <a:pt x="0" y="1810064"/>
                </a:moveTo>
                <a:cubicBezTo>
                  <a:pt x="0" y="810393"/>
                  <a:pt x="810393" y="0"/>
                  <a:pt x="1810064" y="0"/>
                </a:cubicBezTo>
                <a:cubicBezTo>
                  <a:pt x="2809735" y="0"/>
                  <a:pt x="3620128" y="810393"/>
                  <a:pt x="3620128" y="1810064"/>
                </a:cubicBezTo>
                <a:cubicBezTo>
                  <a:pt x="3620128" y="2809735"/>
                  <a:pt x="2809735" y="3620128"/>
                  <a:pt x="1810064" y="3620128"/>
                </a:cubicBezTo>
                <a:cubicBezTo>
                  <a:pt x="810393" y="3620128"/>
                  <a:pt x="0" y="2809735"/>
                  <a:pt x="0" y="1810064"/>
                </a:cubicBezTo>
                <a:close/>
              </a:path>
            </a:pathLst>
          </a:custGeom>
          <a:solidFill>
            <a:srgbClr val="EE6E41"/>
          </a:solidFill>
          <a:ln w="127000">
            <a:solidFill>
              <a:srgbClr val="F7ECD8"/>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民间国民收入统计</a:t>
            </a:r>
            <a:endParaRPr lang="en-US" altLang="zh-CN"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1665-1918</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4" name="任意多边形 14">
            <a:extLst>
              <a:ext uri="{FF2B5EF4-FFF2-40B4-BE49-F238E27FC236}">
                <a16:creationId xmlns:a16="http://schemas.microsoft.com/office/drawing/2014/main" id="{4828F354-0950-5C49-B169-F80CDD596AC3}"/>
              </a:ext>
            </a:extLst>
          </p:cNvPr>
          <p:cNvSpPr/>
          <p:nvPr/>
        </p:nvSpPr>
        <p:spPr>
          <a:xfrm>
            <a:off x="7064665" y="1186024"/>
            <a:ext cx="2160000" cy="2160000"/>
          </a:xfrm>
          <a:custGeom>
            <a:avLst/>
            <a:gdLst>
              <a:gd name="connsiteX0" fmla="*/ 0 w 3620128"/>
              <a:gd name="connsiteY0" fmla="*/ 1810064 h 3620128"/>
              <a:gd name="connsiteX1" fmla="*/ 1810064 w 3620128"/>
              <a:gd name="connsiteY1" fmla="*/ 0 h 3620128"/>
              <a:gd name="connsiteX2" fmla="*/ 3620128 w 3620128"/>
              <a:gd name="connsiteY2" fmla="*/ 1810064 h 3620128"/>
              <a:gd name="connsiteX3" fmla="*/ 1810064 w 3620128"/>
              <a:gd name="connsiteY3" fmla="*/ 3620128 h 3620128"/>
              <a:gd name="connsiteX4" fmla="*/ 0 w 3620128"/>
              <a:gd name="connsiteY4" fmla="*/ 1810064 h 362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128" h="3620128">
                <a:moveTo>
                  <a:pt x="0" y="1810064"/>
                </a:moveTo>
                <a:cubicBezTo>
                  <a:pt x="0" y="810393"/>
                  <a:pt x="810393" y="0"/>
                  <a:pt x="1810064" y="0"/>
                </a:cubicBezTo>
                <a:cubicBezTo>
                  <a:pt x="2809735" y="0"/>
                  <a:pt x="3620128" y="810393"/>
                  <a:pt x="3620128" y="1810064"/>
                </a:cubicBezTo>
                <a:cubicBezTo>
                  <a:pt x="3620128" y="2809735"/>
                  <a:pt x="2809735" y="3620128"/>
                  <a:pt x="1810064" y="3620128"/>
                </a:cubicBezTo>
                <a:cubicBezTo>
                  <a:pt x="810393" y="3620128"/>
                  <a:pt x="0" y="2809735"/>
                  <a:pt x="0" y="1810064"/>
                </a:cubicBezTo>
                <a:close/>
              </a:path>
            </a:pathLst>
          </a:custGeom>
          <a:solidFill>
            <a:srgbClr val="EE6E41"/>
          </a:solidFill>
          <a:ln w="127000">
            <a:solidFill>
              <a:srgbClr val="F7ECD8"/>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官方国民收入统计</a:t>
            </a:r>
            <a:endParaRPr lang="en-US" altLang="zh-CN"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1919-1938</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0" name="矩形 9">
            <a:extLst>
              <a:ext uri="{FF2B5EF4-FFF2-40B4-BE49-F238E27FC236}">
                <a16:creationId xmlns:a16="http://schemas.microsoft.com/office/drawing/2014/main" id="{73223263-ED4E-0041-B336-203BFA4860B3}"/>
              </a:ext>
            </a:extLst>
          </p:cNvPr>
          <p:cNvSpPr/>
          <p:nvPr/>
        </p:nvSpPr>
        <p:spPr>
          <a:xfrm>
            <a:off x="0" y="3346024"/>
            <a:ext cx="6096000" cy="2821478"/>
          </a:xfrm>
          <a:prstGeom prst="rect">
            <a:avLst/>
          </a:prstGeom>
        </p:spPr>
        <p:txBody>
          <a:bodyPr>
            <a:spAutoFit/>
          </a:bodyPr>
          <a:lstStyle/>
          <a:p>
            <a:pPr>
              <a:lnSpc>
                <a:spcPct val="150000"/>
              </a:lnSpc>
            </a:pPr>
            <a:r>
              <a:rPr lang="en-US" altLang="zh-CN" dirty="0"/>
              <a:t>W.</a:t>
            </a:r>
            <a:r>
              <a:rPr lang="zh-CN" altLang="en-US" dirty="0"/>
              <a:t>威廉配第：进行国民收入估算第一人</a:t>
            </a:r>
            <a:r>
              <a:rPr lang="en-US" altLang="zh-CN" dirty="0"/>
              <a:t>——</a:t>
            </a:r>
            <a:r>
              <a:rPr lang="zh-CN" altLang="en-US" dirty="0"/>
              <a:t>政治算术学派；</a:t>
            </a:r>
            <a:endParaRPr lang="en-US" altLang="zh-CN" dirty="0"/>
          </a:p>
          <a:p>
            <a:pPr>
              <a:lnSpc>
                <a:spcPct val="150000"/>
              </a:lnSpc>
            </a:pPr>
            <a:r>
              <a:rPr lang="en-US" altLang="zh-CN" dirty="0"/>
              <a:t>G.</a:t>
            </a:r>
            <a:r>
              <a:rPr lang="zh-CN" altLang="en-US" dirty="0"/>
              <a:t>金：国民收入估算，更细分组，国际比较；</a:t>
            </a:r>
            <a:endParaRPr lang="en-US" altLang="zh-CN" dirty="0"/>
          </a:p>
          <a:p>
            <a:pPr>
              <a:lnSpc>
                <a:spcPct val="150000"/>
              </a:lnSpc>
            </a:pPr>
            <a:r>
              <a:rPr lang="en-US" altLang="zh-CN" dirty="0"/>
              <a:t>F.</a:t>
            </a:r>
            <a:r>
              <a:rPr lang="zh-CN" altLang="en-US" dirty="0"/>
              <a:t>奎奈：经济表</a:t>
            </a:r>
            <a:r>
              <a:rPr lang="en-US" altLang="zh-CN" dirty="0"/>
              <a:t>——</a:t>
            </a:r>
            <a:r>
              <a:rPr lang="zh-CN" altLang="en-US" dirty="0"/>
              <a:t>投入产出、部门流量分析的开端；</a:t>
            </a:r>
            <a:endParaRPr lang="en-US" altLang="zh-CN" dirty="0"/>
          </a:p>
          <a:p>
            <a:pPr>
              <a:lnSpc>
                <a:spcPct val="150000"/>
              </a:lnSpc>
            </a:pPr>
            <a:r>
              <a:rPr lang="en-US" altLang="zh-CN" dirty="0"/>
              <a:t>A.L.</a:t>
            </a:r>
            <a:r>
              <a:rPr lang="zh-CN" altLang="en-US" dirty="0"/>
              <a:t>拉瓦锡：区分总产品中的中间产品和最终产品；</a:t>
            </a:r>
            <a:endParaRPr lang="en-US" altLang="zh-CN" dirty="0"/>
          </a:p>
          <a:p>
            <a:pPr>
              <a:lnSpc>
                <a:spcPct val="150000"/>
              </a:lnSpc>
            </a:pPr>
            <a:r>
              <a:rPr lang="en-US" altLang="zh-CN" dirty="0"/>
              <a:t>T.</a:t>
            </a:r>
            <a:r>
              <a:rPr lang="zh-CN" altLang="en-US" dirty="0"/>
              <a:t>柯格兰：连续估计、生产、分配和使用三方面；生产净值；</a:t>
            </a:r>
            <a:endParaRPr lang="en-US" altLang="zh-CN" dirty="0"/>
          </a:p>
          <a:p>
            <a:pPr algn="ctr">
              <a:lnSpc>
                <a:spcPct val="150000"/>
              </a:lnSpc>
            </a:pPr>
            <a:r>
              <a:rPr lang="zh-CN" altLang="en-US" sz="3200" b="1" dirty="0"/>
              <a:t>民间自发，影响范围小</a:t>
            </a:r>
            <a:endParaRPr lang="en-US" altLang="zh-CN" sz="3200" b="1" dirty="0"/>
          </a:p>
        </p:txBody>
      </p:sp>
      <p:sp>
        <p:nvSpPr>
          <p:cNvPr id="9" name="矩形 8">
            <a:extLst>
              <a:ext uri="{FF2B5EF4-FFF2-40B4-BE49-F238E27FC236}">
                <a16:creationId xmlns:a16="http://schemas.microsoft.com/office/drawing/2014/main" id="{10D03509-200F-594F-8957-A80EC390C98F}"/>
              </a:ext>
            </a:extLst>
          </p:cNvPr>
          <p:cNvSpPr/>
          <p:nvPr/>
        </p:nvSpPr>
        <p:spPr>
          <a:xfrm>
            <a:off x="6551600" y="3346024"/>
            <a:ext cx="5640400" cy="3236976"/>
          </a:xfrm>
          <a:prstGeom prst="rect">
            <a:avLst/>
          </a:prstGeom>
        </p:spPr>
        <p:txBody>
          <a:bodyPr wrap="square">
            <a:spAutoFit/>
          </a:bodyPr>
          <a:lstStyle/>
          <a:p>
            <a:pPr>
              <a:lnSpc>
                <a:spcPct val="150000"/>
              </a:lnSpc>
            </a:pPr>
            <a:r>
              <a:rPr lang="zh-CN" altLang="en-US" dirty="0"/>
              <a:t>国际联盟：国际可比性作为目标之一；</a:t>
            </a:r>
            <a:endParaRPr lang="en-US" altLang="zh-CN" dirty="0"/>
          </a:p>
          <a:p>
            <a:pPr>
              <a:lnSpc>
                <a:spcPct val="150000"/>
              </a:lnSpc>
            </a:pPr>
            <a:r>
              <a:rPr lang="en-US" altLang="zh-CN" dirty="0"/>
              <a:t>E.</a:t>
            </a:r>
            <a:r>
              <a:rPr lang="zh-CN" altLang="en-US" dirty="0"/>
              <a:t>林德尔：国民经济划分为企业、居民、政府和国外；</a:t>
            </a:r>
            <a:endParaRPr lang="en-US" altLang="zh-CN" dirty="0"/>
          </a:p>
          <a:p>
            <a:pPr>
              <a:lnSpc>
                <a:spcPct val="150000"/>
              </a:lnSpc>
            </a:pPr>
            <a:r>
              <a:rPr lang="en-US" altLang="zh-CN" dirty="0"/>
              <a:t>S.</a:t>
            </a:r>
            <a:r>
              <a:rPr lang="zh-CN" altLang="en-US" dirty="0"/>
              <a:t>库兹涅茨：国民收入统计系统化；</a:t>
            </a:r>
            <a:endParaRPr lang="en-US" altLang="zh-CN" dirty="0"/>
          </a:p>
          <a:p>
            <a:pPr>
              <a:lnSpc>
                <a:spcPct val="150000"/>
              </a:lnSpc>
            </a:pPr>
            <a:r>
              <a:rPr lang="en-US" altLang="zh-CN" dirty="0"/>
              <a:t>R.</a:t>
            </a:r>
            <a:r>
              <a:rPr lang="zh-CN" altLang="en-US" dirty="0"/>
              <a:t>富利斯：经济流通体系的设想；</a:t>
            </a:r>
            <a:endParaRPr lang="en-US" altLang="zh-CN" dirty="0"/>
          </a:p>
          <a:p>
            <a:pPr>
              <a:lnSpc>
                <a:spcPct val="150000"/>
              </a:lnSpc>
            </a:pPr>
            <a:r>
              <a:rPr lang="en-US" altLang="zh-CN" dirty="0"/>
              <a:t>W.</a:t>
            </a:r>
            <a:r>
              <a:rPr lang="zh-CN" altLang="en-US" dirty="0"/>
              <a:t>列昂惕夫：世界上第一张投入产出表；</a:t>
            </a:r>
            <a:endParaRPr lang="en-US" altLang="zh-CN" dirty="0"/>
          </a:p>
          <a:p>
            <a:pPr>
              <a:lnSpc>
                <a:spcPct val="150000"/>
              </a:lnSpc>
            </a:pPr>
            <a:r>
              <a:rPr lang="en-US" altLang="zh-CN" dirty="0"/>
              <a:t>C.</a:t>
            </a:r>
            <a:r>
              <a:rPr lang="zh-CN" altLang="en-US" dirty="0"/>
              <a:t>克拉克：推动账户平衡关系的建立</a:t>
            </a:r>
            <a:endParaRPr lang="en-US" altLang="zh-CN" dirty="0"/>
          </a:p>
          <a:p>
            <a:pPr algn="ctr">
              <a:lnSpc>
                <a:spcPct val="150000"/>
              </a:lnSpc>
            </a:pPr>
            <a:r>
              <a:rPr lang="zh-CN" altLang="en-US" sz="3200" b="1" dirty="0"/>
              <a:t>连续估算，影响范围扩大</a:t>
            </a:r>
            <a:endParaRPr lang="en-US" altLang="zh-CN" sz="3200" b="1" dirty="0"/>
          </a:p>
        </p:txBody>
      </p:sp>
      <p:sp>
        <p:nvSpPr>
          <p:cNvPr id="11" name="矩形 10">
            <a:extLst>
              <a:ext uri="{FF2B5EF4-FFF2-40B4-BE49-F238E27FC236}">
                <a16:creationId xmlns:a16="http://schemas.microsoft.com/office/drawing/2014/main" id="{A7D5D093-239D-2445-AEF9-FF34D4981696}"/>
              </a:ext>
            </a:extLst>
          </p:cNvPr>
          <p:cNvSpPr/>
          <p:nvPr/>
        </p:nvSpPr>
        <p:spPr>
          <a:xfrm>
            <a:off x="6877319" y="6521055"/>
            <a:ext cx="3950284"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CH1-7</a:t>
            </a:r>
            <a:r>
              <a:rPr lang="zh-CN" altLang="en-US" dirty="0">
                <a:latin typeface="KaiTi" panose="02010609060101010101" pitchFamily="49" charset="-122"/>
                <a:ea typeface="KaiTi" panose="02010609060101010101" pitchFamily="49" charset="-122"/>
              </a:rPr>
              <a:t> 国民经济统计学的产生与发展</a:t>
            </a:r>
          </a:p>
        </p:txBody>
      </p:sp>
    </p:spTree>
    <p:extLst>
      <p:ext uri="{BB962C8B-B14F-4D97-AF65-F5344CB8AC3E}">
        <p14:creationId xmlns:p14="http://schemas.microsoft.com/office/powerpoint/2010/main" val="255033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6454011" cy="553998"/>
          </a:xfrm>
          <a:prstGeom prst="rect">
            <a:avLst/>
          </a:prstGeom>
        </p:spPr>
        <p:txBody>
          <a:bodyPr wrap="none">
            <a:spAutoFit/>
          </a:bodyPr>
          <a:lstStyle/>
          <a:p>
            <a:r>
              <a:rPr lang="zh-CN" altLang="en-US" sz="3000" b="1" dirty="0">
                <a:solidFill>
                  <a:schemeClr val="bg1"/>
                </a:solidFill>
              </a:rPr>
              <a:t> 二、国民经济核算体系的产生与发展</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219CE7C5-1D96-409D-A67E-876121C9CB1F}"/>
              </a:ext>
            </a:extLst>
          </p:cNvPr>
          <p:cNvGrpSpPr/>
          <p:nvPr/>
        </p:nvGrpSpPr>
        <p:grpSpPr>
          <a:xfrm>
            <a:off x="2973539" y="1049280"/>
            <a:ext cx="6040286" cy="6122970"/>
            <a:chOff x="5767539" y="1481080"/>
            <a:chExt cx="6040286" cy="6122970"/>
          </a:xfrm>
        </p:grpSpPr>
        <p:grpSp>
          <p:nvGrpSpPr>
            <p:cNvPr id="51" name="组合 41">
              <a:extLst>
                <a:ext uri="{FF2B5EF4-FFF2-40B4-BE49-F238E27FC236}">
                  <a16:creationId xmlns:a16="http://schemas.microsoft.com/office/drawing/2014/main" id="{593C5638-C937-4772-91D1-A3CA48639B7D}"/>
                </a:ext>
              </a:extLst>
            </p:cNvPr>
            <p:cNvGrpSpPr/>
            <p:nvPr/>
          </p:nvGrpSpPr>
          <p:grpSpPr>
            <a:xfrm>
              <a:off x="5767539" y="4439679"/>
              <a:ext cx="1164785" cy="1445310"/>
              <a:chOff x="2018368" y="6522201"/>
              <a:chExt cx="1649170" cy="2046353"/>
            </a:xfrm>
          </p:grpSpPr>
          <p:sp>
            <p:nvSpPr>
              <p:cNvPr id="52" name="Oval 85">
                <a:extLst>
                  <a:ext uri="{FF2B5EF4-FFF2-40B4-BE49-F238E27FC236}">
                    <a16:creationId xmlns:a16="http://schemas.microsoft.com/office/drawing/2014/main" id="{61497739-F757-4C0D-9088-068FC964F593}"/>
                  </a:ext>
                </a:extLst>
              </p:cNvPr>
              <p:cNvSpPr>
                <a:spLocks noChangeAspect="1"/>
              </p:cNvSpPr>
              <p:nvPr/>
            </p:nvSpPr>
            <p:spPr>
              <a:xfrm>
                <a:off x="2187529" y="7257706"/>
                <a:ext cx="1310849" cy="1310848"/>
              </a:xfrm>
              <a:prstGeom prst="ellipse">
                <a:avLst/>
              </a:prstGeom>
              <a:solidFill>
                <a:srgbClr val="5EC6D3"/>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3" name="文本框 52">
                <a:extLst>
                  <a:ext uri="{FF2B5EF4-FFF2-40B4-BE49-F238E27FC236}">
                    <a16:creationId xmlns:a16="http://schemas.microsoft.com/office/drawing/2014/main" id="{DC11B75C-206F-4BE7-863D-C94D58EEEFCD}"/>
                  </a:ext>
                </a:extLst>
              </p:cNvPr>
              <p:cNvSpPr txBox="1"/>
              <p:nvPr/>
            </p:nvSpPr>
            <p:spPr>
              <a:xfrm>
                <a:off x="2018368" y="6522201"/>
                <a:ext cx="1649170" cy="705036"/>
              </a:xfrm>
              <a:prstGeom prst="rect">
                <a:avLst/>
              </a:prstGeom>
              <a:noFill/>
            </p:spPr>
            <p:txBody>
              <a:bodyPr wrap="square" rtlCol="0">
                <a:spAutoFit/>
              </a:bodyPr>
              <a:lstStyle/>
              <a:p>
                <a:pPr algn="ctr">
                  <a:lnSpc>
                    <a:spcPct val="120000"/>
                  </a:lnSpc>
                </a:pPr>
                <a:r>
                  <a:rPr lang="zh-CN" altLang="en-US" sz="2400" b="1" dirty="0">
                    <a:solidFill>
                      <a:srgbClr val="5EC6D3"/>
                    </a:solidFill>
                    <a:latin typeface="+mn-lt"/>
                    <a:ea typeface="+mn-ea"/>
                    <a:cs typeface="+mn-ea"/>
                    <a:sym typeface="+mn-lt"/>
                  </a:rPr>
                  <a:t>孕育期</a:t>
                </a:r>
                <a:endParaRPr lang="en-US" altLang="zh-CN" sz="2400" b="1" dirty="0">
                  <a:solidFill>
                    <a:srgbClr val="5EC6D3"/>
                  </a:solidFill>
                  <a:latin typeface="+mn-lt"/>
                  <a:ea typeface="+mn-ea"/>
                  <a:cs typeface="+mn-ea"/>
                  <a:sym typeface="+mn-lt"/>
                </a:endParaRPr>
              </a:p>
            </p:txBody>
          </p:sp>
        </p:grpSp>
        <p:grpSp>
          <p:nvGrpSpPr>
            <p:cNvPr id="54" name="组合 42">
              <a:extLst>
                <a:ext uri="{FF2B5EF4-FFF2-40B4-BE49-F238E27FC236}">
                  <a16:creationId xmlns:a16="http://schemas.microsoft.com/office/drawing/2014/main" id="{B949C2DD-42D5-431A-8939-DAC9FF584BDA}"/>
                </a:ext>
              </a:extLst>
            </p:cNvPr>
            <p:cNvGrpSpPr/>
            <p:nvPr/>
          </p:nvGrpSpPr>
          <p:grpSpPr>
            <a:xfrm>
              <a:off x="10661350" y="4461199"/>
              <a:ext cx="1146475" cy="1423790"/>
              <a:chOff x="10509593" y="6552670"/>
              <a:chExt cx="1623245" cy="2015884"/>
            </a:xfrm>
          </p:grpSpPr>
          <p:sp>
            <p:nvSpPr>
              <p:cNvPr id="55" name="Oval 84">
                <a:extLst>
                  <a:ext uri="{FF2B5EF4-FFF2-40B4-BE49-F238E27FC236}">
                    <a16:creationId xmlns:a16="http://schemas.microsoft.com/office/drawing/2014/main" id="{24F4AA7F-7B7A-4DDE-A82B-B03C210054CC}"/>
                  </a:ext>
                </a:extLst>
              </p:cNvPr>
              <p:cNvSpPr>
                <a:spLocks noChangeAspect="1"/>
              </p:cNvSpPr>
              <p:nvPr/>
            </p:nvSpPr>
            <p:spPr>
              <a:xfrm>
                <a:off x="10665792" y="7257706"/>
                <a:ext cx="1310849" cy="1310848"/>
              </a:xfrm>
              <a:prstGeom prst="ellipse">
                <a:avLst/>
              </a:prstGeom>
              <a:solidFill>
                <a:srgbClr val="F26D64"/>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6" name="文本框 55">
                <a:extLst>
                  <a:ext uri="{FF2B5EF4-FFF2-40B4-BE49-F238E27FC236}">
                    <a16:creationId xmlns:a16="http://schemas.microsoft.com/office/drawing/2014/main" id="{9C690F6E-E6DE-4CBB-A71D-6B4F3E673DC8}"/>
                  </a:ext>
                </a:extLst>
              </p:cNvPr>
              <p:cNvSpPr txBox="1"/>
              <p:nvPr/>
            </p:nvSpPr>
            <p:spPr>
              <a:xfrm>
                <a:off x="10509593" y="6552670"/>
                <a:ext cx="1623245" cy="705036"/>
              </a:xfrm>
              <a:prstGeom prst="rect">
                <a:avLst/>
              </a:prstGeom>
              <a:noFill/>
            </p:spPr>
            <p:txBody>
              <a:bodyPr wrap="square" rtlCol="0">
                <a:spAutoFit/>
              </a:bodyPr>
              <a:lstStyle/>
              <a:p>
                <a:pPr algn="ctr">
                  <a:lnSpc>
                    <a:spcPct val="120000"/>
                  </a:lnSpc>
                </a:pPr>
                <a:r>
                  <a:rPr lang="zh-CN" altLang="en-US" sz="2400" b="1" dirty="0">
                    <a:solidFill>
                      <a:srgbClr val="F26D64"/>
                    </a:solidFill>
                    <a:cs typeface="+mn-ea"/>
                    <a:sym typeface="+mn-lt"/>
                  </a:rPr>
                  <a:t>完善期</a:t>
                </a:r>
                <a:endParaRPr lang="en-US" altLang="zh-CN" sz="2400" b="1" dirty="0">
                  <a:solidFill>
                    <a:srgbClr val="F26D64"/>
                  </a:solidFill>
                  <a:cs typeface="+mn-ea"/>
                  <a:sym typeface="+mn-lt"/>
                </a:endParaRPr>
              </a:p>
            </p:txBody>
          </p:sp>
        </p:grpSp>
        <p:grpSp>
          <p:nvGrpSpPr>
            <p:cNvPr id="57" name="组合 39">
              <a:extLst>
                <a:ext uri="{FF2B5EF4-FFF2-40B4-BE49-F238E27FC236}">
                  <a16:creationId xmlns:a16="http://schemas.microsoft.com/office/drawing/2014/main" id="{C007D64F-2AF2-4DE8-A996-04F1BEF6627C}"/>
                </a:ext>
              </a:extLst>
            </p:cNvPr>
            <p:cNvGrpSpPr/>
            <p:nvPr/>
          </p:nvGrpSpPr>
          <p:grpSpPr>
            <a:xfrm>
              <a:off x="10074195" y="2918464"/>
              <a:ext cx="1149699" cy="1416415"/>
              <a:chOff x="9123523" y="3663793"/>
              <a:chExt cx="1627810" cy="2005443"/>
            </a:xfrm>
          </p:grpSpPr>
          <p:sp>
            <p:nvSpPr>
              <p:cNvPr id="58" name="Oval 83">
                <a:extLst>
                  <a:ext uri="{FF2B5EF4-FFF2-40B4-BE49-F238E27FC236}">
                    <a16:creationId xmlns:a16="http://schemas.microsoft.com/office/drawing/2014/main" id="{A4226808-4554-414B-8B4A-BA419B4307EA}"/>
                  </a:ext>
                </a:extLst>
              </p:cNvPr>
              <p:cNvSpPr>
                <a:spLocks noChangeAspect="1"/>
              </p:cNvSpPr>
              <p:nvPr/>
            </p:nvSpPr>
            <p:spPr>
              <a:xfrm>
                <a:off x="9282003" y="4358388"/>
                <a:ext cx="1310849" cy="1310848"/>
              </a:xfrm>
              <a:prstGeom prst="ellipse">
                <a:avLst/>
              </a:prstGeom>
              <a:solidFill>
                <a:srgbClr val="F8841D"/>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id="{A8CD6E94-4D3F-4FC0-B3A2-20661C7EA72E}"/>
                  </a:ext>
                </a:extLst>
              </p:cNvPr>
              <p:cNvSpPr txBox="1"/>
              <p:nvPr/>
            </p:nvSpPr>
            <p:spPr>
              <a:xfrm>
                <a:off x="9123523" y="3663793"/>
                <a:ext cx="1627810" cy="705037"/>
              </a:xfrm>
              <a:prstGeom prst="rect">
                <a:avLst/>
              </a:prstGeom>
              <a:noFill/>
            </p:spPr>
            <p:txBody>
              <a:bodyPr wrap="square" rtlCol="0">
                <a:spAutoFit/>
              </a:bodyPr>
              <a:lstStyle/>
              <a:p>
                <a:pPr algn="ctr">
                  <a:lnSpc>
                    <a:spcPct val="120000"/>
                  </a:lnSpc>
                </a:pPr>
                <a:r>
                  <a:rPr lang="zh-CN" altLang="en-US" sz="2400" b="1" dirty="0">
                    <a:solidFill>
                      <a:srgbClr val="F8841D"/>
                    </a:solidFill>
                    <a:cs typeface="+mn-ea"/>
                    <a:sym typeface="+mn-lt"/>
                  </a:rPr>
                  <a:t>成熟期</a:t>
                </a:r>
                <a:endParaRPr lang="zh-CN" altLang="en-US" sz="2400" dirty="0">
                  <a:solidFill>
                    <a:srgbClr val="595959"/>
                  </a:solidFill>
                  <a:latin typeface="+mn-lt"/>
                  <a:ea typeface="+mn-ea"/>
                  <a:cs typeface="+mn-ea"/>
                  <a:sym typeface="+mn-lt"/>
                </a:endParaRPr>
              </a:p>
            </p:txBody>
          </p:sp>
        </p:grpSp>
        <p:grpSp>
          <p:nvGrpSpPr>
            <p:cNvPr id="60" name="组合 40">
              <a:extLst>
                <a:ext uri="{FF2B5EF4-FFF2-40B4-BE49-F238E27FC236}">
                  <a16:creationId xmlns:a16="http://schemas.microsoft.com/office/drawing/2014/main" id="{4AC1CE74-09D9-4ABB-9BA5-482170C1C6EA}"/>
                </a:ext>
              </a:extLst>
            </p:cNvPr>
            <p:cNvGrpSpPr/>
            <p:nvPr/>
          </p:nvGrpSpPr>
          <p:grpSpPr>
            <a:xfrm>
              <a:off x="6274167" y="2889568"/>
              <a:ext cx="1393540" cy="1445311"/>
              <a:chOff x="3059797" y="3622882"/>
              <a:chExt cx="1973054" cy="2046354"/>
            </a:xfrm>
          </p:grpSpPr>
          <p:sp>
            <p:nvSpPr>
              <p:cNvPr id="61" name="Oval 86">
                <a:extLst>
                  <a:ext uri="{FF2B5EF4-FFF2-40B4-BE49-F238E27FC236}">
                    <a16:creationId xmlns:a16="http://schemas.microsoft.com/office/drawing/2014/main" id="{F6D42990-BA1A-4010-BE49-D904417CB4B8}"/>
                  </a:ext>
                </a:extLst>
              </p:cNvPr>
              <p:cNvSpPr>
                <a:spLocks noChangeAspect="1"/>
              </p:cNvSpPr>
              <p:nvPr/>
            </p:nvSpPr>
            <p:spPr>
              <a:xfrm>
                <a:off x="3390900" y="4358389"/>
                <a:ext cx="1310849" cy="1310847"/>
              </a:xfrm>
              <a:prstGeom prst="ellipse">
                <a:avLst/>
              </a:prstGeom>
              <a:solidFill>
                <a:srgbClr val="936CAF"/>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62" name="文本框 61">
                <a:extLst>
                  <a:ext uri="{FF2B5EF4-FFF2-40B4-BE49-F238E27FC236}">
                    <a16:creationId xmlns:a16="http://schemas.microsoft.com/office/drawing/2014/main" id="{F41F6360-8B84-493E-8779-934D8E963C50}"/>
                  </a:ext>
                </a:extLst>
              </p:cNvPr>
              <p:cNvSpPr txBox="1"/>
              <p:nvPr/>
            </p:nvSpPr>
            <p:spPr>
              <a:xfrm>
                <a:off x="3059797" y="3622882"/>
                <a:ext cx="1973054" cy="705036"/>
              </a:xfrm>
              <a:prstGeom prst="rect">
                <a:avLst/>
              </a:prstGeom>
              <a:noFill/>
            </p:spPr>
            <p:txBody>
              <a:bodyPr wrap="square" rtlCol="0">
                <a:spAutoFit/>
              </a:bodyPr>
              <a:lstStyle/>
              <a:p>
                <a:pPr algn="ctr">
                  <a:lnSpc>
                    <a:spcPct val="120000"/>
                  </a:lnSpc>
                </a:pPr>
                <a:r>
                  <a:rPr lang="zh-CN" altLang="en-US" sz="2400" b="1" dirty="0">
                    <a:solidFill>
                      <a:srgbClr val="936CAF"/>
                    </a:solidFill>
                    <a:latin typeface="+mn-lt"/>
                    <a:ea typeface="+mn-ea"/>
                    <a:cs typeface="+mn-ea"/>
                    <a:sym typeface="+mn-lt"/>
                  </a:rPr>
                  <a:t>初创期</a:t>
                </a:r>
                <a:endParaRPr lang="en-US" altLang="zh-CN" sz="2400" b="1" dirty="0">
                  <a:solidFill>
                    <a:srgbClr val="936CAF"/>
                  </a:solidFill>
                  <a:latin typeface="+mn-lt"/>
                  <a:ea typeface="+mn-ea"/>
                  <a:cs typeface="+mn-ea"/>
                  <a:sym typeface="+mn-lt"/>
                </a:endParaRPr>
              </a:p>
            </p:txBody>
          </p:sp>
        </p:grpSp>
        <p:grpSp>
          <p:nvGrpSpPr>
            <p:cNvPr id="63" name="组合 38">
              <a:extLst>
                <a:ext uri="{FF2B5EF4-FFF2-40B4-BE49-F238E27FC236}">
                  <a16:creationId xmlns:a16="http://schemas.microsoft.com/office/drawing/2014/main" id="{F32D4671-F467-4C95-A5E7-912E2330B875}"/>
                </a:ext>
              </a:extLst>
            </p:cNvPr>
            <p:cNvGrpSpPr/>
            <p:nvPr/>
          </p:nvGrpSpPr>
          <p:grpSpPr>
            <a:xfrm>
              <a:off x="8131271" y="1481080"/>
              <a:ext cx="1220712" cy="1407867"/>
              <a:chOff x="6170659" y="1592976"/>
              <a:chExt cx="1728354" cy="1993338"/>
            </a:xfrm>
          </p:grpSpPr>
          <p:sp>
            <p:nvSpPr>
              <p:cNvPr id="64" name="Oval 82">
                <a:extLst>
                  <a:ext uri="{FF2B5EF4-FFF2-40B4-BE49-F238E27FC236}">
                    <a16:creationId xmlns:a16="http://schemas.microsoft.com/office/drawing/2014/main" id="{CBD2F4B3-F3A3-4DAE-9F32-2176389F080C}"/>
                  </a:ext>
                </a:extLst>
              </p:cNvPr>
              <p:cNvSpPr>
                <a:spLocks noChangeAspect="1"/>
              </p:cNvSpPr>
              <p:nvPr/>
            </p:nvSpPr>
            <p:spPr>
              <a:xfrm>
                <a:off x="6396967" y="2275467"/>
                <a:ext cx="1310849" cy="1310847"/>
              </a:xfrm>
              <a:prstGeom prst="ellipse">
                <a:avLst/>
              </a:prstGeom>
              <a:solidFill>
                <a:srgbClr val="9BBB40"/>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304" eaLnBrk="1" fontAlgn="auto" latinLnBrk="0" hangingPunct="1">
                  <a:lnSpc>
                    <a:spcPct val="90000"/>
                  </a:lnSpc>
                  <a:spcBef>
                    <a:spcPct val="0"/>
                  </a:spcBef>
                  <a:spcAft>
                    <a:spcPct val="35000"/>
                  </a:spcAft>
                  <a:buClrTx/>
                  <a:buSzTx/>
                  <a:buFontTx/>
                  <a:buNone/>
                  <a:tabLst/>
                  <a:defRPr/>
                </a:pPr>
                <a:endParaRPr kumimoji="0" lang="en-US" sz="2400" b="1"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65" name="文本框 64">
                <a:extLst>
                  <a:ext uri="{FF2B5EF4-FFF2-40B4-BE49-F238E27FC236}">
                    <a16:creationId xmlns:a16="http://schemas.microsoft.com/office/drawing/2014/main" id="{FAE1869C-183A-49DA-8437-7276B2E50CD9}"/>
                  </a:ext>
                </a:extLst>
              </p:cNvPr>
              <p:cNvSpPr txBox="1"/>
              <p:nvPr/>
            </p:nvSpPr>
            <p:spPr>
              <a:xfrm>
                <a:off x="6170659" y="1592976"/>
                <a:ext cx="1728354" cy="705036"/>
              </a:xfrm>
              <a:prstGeom prst="rect">
                <a:avLst/>
              </a:prstGeom>
              <a:noFill/>
            </p:spPr>
            <p:txBody>
              <a:bodyPr wrap="square" rtlCol="0">
                <a:spAutoFit/>
              </a:bodyPr>
              <a:lstStyle/>
              <a:p>
                <a:pPr algn="ctr">
                  <a:lnSpc>
                    <a:spcPct val="120000"/>
                  </a:lnSpc>
                </a:pPr>
                <a:r>
                  <a:rPr lang="zh-CN" altLang="en-US" sz="2400" b="1" dirty="0">
                    <a:solidFill>
                      <a:srgbClr val="9BBB40"/>
                    </a:solidFill>
                    <a:latin typeface="+mn-lt"/>
                    <a:ea typeface="+mn-ea"/>
                    <a:cs typeface="+mn-ea"/>
                    <a:sym typeface="+mn-lt"/>
                  </a:rPr>
                  <a:t>成长期</a:t>
                </a:r>
                <a:endParaRPr lang="zh-CN" altLang="en-US" sz="2400" dirty="0">
                  <a:solidFill>
                    <a:srgbClr val="595959"/>
                  </a:solidFill>
                  <a:latin typeface="+mn-lt"/>
                  <a:ea typeface="+mn-ea"/>
                  <a:cs typeface="+mn-ea"/>
                  <a:sym typeface="+mn-lt"/>
                </a:endParaRPr>
              </a:p>
            </p:txBody>
          </p:sp>
        </p:grpSp>
        <p:grpSp>
          <p:nvGrpSpPr>
            <p:cNvPr id="67" name="组合 43">
              <a:extLst>
                <a:ext uri="{FF2B5EF4-FFF2-40B4-BE49-F238E27FC236}">
                  <a16:creationId xmlns:a16="http://schemas.microsoft.com/office/drawing/2014/main" id="{6D7E2DE9-1552-40EB-ADF0-14E8BF69CF4C}"/>
                </a:ext>
              </a:extLst>
            </p:cNvPr>
            <p:cNvGrpSpPr/>
            <p:nvPr/>
          </p:nvGrpSpPr>
          <p:grpSpPr>
            <a:xfrm>
              <a:off x="6864623" y="3739624"/>
              <a:ext cx="3873953" cy="3864426"/>
              <a:chOff x="2600201" y="4239742"/>
              <a:chExt cx="8882544" cy="8860700"/>
            </a:xfrm>
          </p:grpSpPr>
          <p:grpSp>
            <p:nvGrpSpPr>
              <p:cNvPr id="68" name="Group 87">
                <a:extLst>
                  <a:ext uri="{FF2B5EF4-FFF2-40B4-BE49-F238E27FC236}">
                    <a16:creationId xmlns:a16="http://schemas.microsoft.com/office/drawing/2014/main" id="{222EF985-C8BC-4AB4-BB4D-CD0F353CF12D}"/>
                  </a:ext>
                </a:extLst>
              </p:cNvPr>
              <p:cNvGrpSpPr/>
              <p:nvPr/>
            </p:nvGrpSpPr>
            <p:grpSpPr>
              <a:xfrm>
                <a:off x="2600201" y="4239742"/>
                <a:ext cx="8882544" cy="8860700"/>
                <a:chOff x="2957378" y="2341368"/>
                <a:chExt cx="3221324" cy="3213402"/>
              </a:xfrm>
              <a:solidFill>
                <a:schemeClr val="tx1">
                  <a:lumMod val="85000"/>
                </a:schemeClr>
              </a:solidFill>
            </p:grpSpPr>
            <p:sp>
              <p:nvSpPr>
                <p:cNvPr id="70" name="Block Arc 61">
                  <a:extLst>
                    <a:ext uri="{FF2B5EF4-FFF2-40B4-BE49-F238E27FC236}">
                      <a16:creationId xmlns:a16="http://schemas.microsoft.com/office/drawing/2014/main" id="{D8DC5608-8BC7-4D15-8ED9-2560BCC97254}"/>
                    </a:ext>
                  </a:extLst>
                </p:cNvPr>
                <p:cNvSpPr/>
                <p:nvPr/>
              </p:nvSpPr>
              <p:spPr>
                <a:xfrm>
                  <a:off x="2965298" y="2341368"/>
                  <a:ext cx="3213404" cy="3213402"/>
                </a:xfrm>
                <a:prstGeom prst="blockArc">
                  <a:avLst>
                    <a:gd name="adj1" fmla="val 10800000"/>
                    <a:gd name="adj2" fmla="val 16200004"/>
                    <a:gd name="adj3" fmla="val 2113"/>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a:cs typeface="+mn-ea"/>
                    <a:sym typeface="+mn-lt"/>
                  </a:endParaRPr>
                </a:p>
              </p:txBody>
            </p:sp>
            <p:sp>
              <p:nvSpPr>
                <p:cNvPr id="71" name="Block Arc 65">
                  <a:extLst>
                    <a:ext uri="{FF2B5EF4-FFF2-40B4-BE49-F238E27FC236}">
                      <a16:creationId xmlns:a16="http://schemas.microsoft.com/office/drawing/2014/main" id="{9CFD11A4-7DDC-4A1B-B056-FFA10C7394D6}"/>
                    </a:ext>
                  </a:extLst>
                </p:cNvPr>
                <p:cNvSpPr/>
                <p:nvPr/>
              </p:nvSpPr>
              <p:spPr>
                <a:xfrm>
                  <a:off x="2957378" y="2341368"/>
                  <a:ext cx="3213404" cy="3213402"/>
                </a:xfrm>
                <a:prstGeom prst="blockArc">
                  <a:avLst>
                    <a:gd name="adj1" fmla="val 16200000"/>
                    <a:gd name="adj2" fmla="val 21589317"/>
                    <a:gd name="adj3" fmla="val 2281"/>
                  </a:avLst>
                </a:prstGeom>
                <a:solidFill>
                  <a:srgbClr val="546E7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zh-CN" altLang="en-US" sz="2400" dirty="0">
                    <a:cs typeface="+mn-ea"/>
                    <a:sym typeface="+mn-lt"/>
                  </a:endParaRPr>
                </a:p>
              </p:txBody>
            </p:sp>
          </p:grpSp>
          <p:sp>
            <p:nvSpPr>
              <p:cNvPr id="69" name="任意多边形 23">
                <a:extLst>
                  <a:ext uri="{FF2B5EF4-FFF2-40B4-BE49-F238E27FC236}">
                    <a16:creationId xmlns:a16="http://schemas.microsoft.com/office/drawing/2014/main" id="{E084975E-4D98-4F72-BA24-D1219DEC6997}"/>
                  </a:ext>
                </a:extLst>
              </p:cNvPr>
              <p:cNvSpPr/>
              <p:nvPr/>
            </p:nvSpPr>
            <p:spPr>
              <a:xfrm>
                <a:off x="4101713" y="5409026"/>
                <a:ext cx="5857680" cy="2931012"/>
              </a:xfrm>
              <a:custGeom>
                <a:avLst/>
                <a:gdLst>
                  <a:gd name="connsiteX0" fmla="*/ 1416222 w 2832444"/>
                  <a:gd name="connsiteY0" fmla="*/ 0 h 1417272"/>
                  <a:gd name="connsiteX1" fmla="*/ 2832444 w 2832444"/>
                  <a:gd name="connsiteY1" fmla="*/ 1417272 h 1417272"/>
                  <a:gd name="connsiteX2" fmla="*/ 1416222 w 2832444"/>
                  <a:gd name="connsiteY2" fmla="*/ 1417272 h 1417272"/>
                  <a:gd name="connsiteX3" fmla="*/ 0 w 2832444"/>
                  <a:gd name="connsiteY3" fmla="*/ 1417272 h 1417272"/>
                  <a:gd name="connsiteX4" fmla="*/ 1416222 w 2832444"/>
                  <a:gd name="connsiteY4" fmla="*/ 0 h 141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44" h="1417272">
                    <a:moveTo>
                      <a:pt x="1416222" y="0"/>
                    </a:moveTo>
                    <a:cubicBezTo>
                      <a:pt x="2198408" y="0"/>
                      <a:pt x="2832444" y="634507"/>
                      <a:pt x="2832444" y="1417272"/>
                    </a:cubicBezTo>
                    <a:lnTo>
                      <a:pt x="1416222" y="1417272"/>
                    </a:lnTo>
                    <a:lnTo>
                      <a:pt x="0" y="1417272"/>
                    </a:lnTo>
                    <a:cubicBezTo>
                      <a:pt x="0" y="634507"/>
                      <a:pt x="634038" y="0"/>
                      <a:pt x="1416222" y="0"/>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altLang="zh-CN" sz="2800" b="1" dirty="0">
                    <a:solidFill>
                      <a:schemeClr val="bg1"/>
                    </a:solidFill>
                    <a:cs typeface="+mn-ea"/>
                    <a:sym typeface="+mn-lt"/>
                  </a:rPr>
                  <a:t>SNA</a:t>
                </a:r>
                <a:r>
                  <a:rPr lang="zh-CN" altLang="en-US" sz="2800" b="1" dirty="0">
                    <a:solidFill>
                      <a:schemeClr val="bg1"/>
                    </a:solidFill>
                    <a:cs typeface="+mn-ea"/>
                    <a:sym typeface="+mn-lt"/>
                  </a:rPr>
                  <a:t>的产</a:t>
                </a:r>
                <a:endParaRPr lang="en-US" altLang="zh-CN" sz="2800" b="1" dirty="0">
                  <a:solidFill>
                    <a:schemeClr val="bg1"/>
                  </a:solidFill>
                  <a:cs typeface="+mn-ea"/>
                  <a:sym typeface="+mn-lt"/>
                </a:endParaRPr>
              </a:p>
              <a:p>
                <a:pPr algn="ctr"/>
                <a:r>
                  <a:rPr lang="zh-CN" altLang="en-US" sz="2800" b="1" dirty="0">
                    <a:solidFill>
                      <a:schemeClr val="bg1"/>
                    </a:solidFill>
                    <a:cs typeface="+mn-ea"/>
                    <a:sym typeface="+mn-lt"/>
                  </a:rPr>
                  <a:t>生与发展</a:t>
                </a:r>
                <a:endParaRPr lang="en-US" altLang="zh-CN" sz="2800" b="1" dirty="0">
                  <a:solidFill>
                    <a:schemeClr val="bg1"/>
                  </a:solidFill>
                  <a:latin typeface="+mn-lt"/>
                  <a:ea typeface="+mn-ea"/>
                  <a:cs typeface="+mn-ea"/>
                  <a:sym typeface="+mn-lt"/>
                </a:endParaRPr>
              </a:p>
            </p:txBody>
          </p:sp>
        </p:grpSp>
      </p:grpSp>
      <p:sp>
        <p:nvSpPr>
          <p:cNvPr id="8" name="灯片编号占位符 7">
            <a:extLst>
              <a:ext uri="{FF2B5EF4-FFF2-40B4-BE49-F238E27FC236}">
                <a16:creationId xmlns:a16="http://schemas.microsoft.com/office/drawing/2014/main" id="{A9C08359-E532-4B9A-B3D0-45BBE47BBE8E}"/>
              </a:ext>
            </a:extLst>
          </p:cNvPr>
          <p:cNvSpPr>
            <a:spLocks noGrp="1"/>
          </p:cNvSpPr>
          <p:nvPr>
            <p:ph type="sldNum" sz="quarter" idx="4"/>
          </p:nvPr>
        </p:nvSpPr>
        <p:spPr/>
        <p:txBody>
          <a:bodyPr/>
          <a:lstStyle/>
          <a:p>
            <a:fld id="{089E6A1B-787B-48C2-89E0-46ED219FD4E0}" type="slidenum">
              <a:rPr lang="zh-CN" altLang="en-US" smtClean="0"/>
              <a:pPr/>
              <a:t>43</a:t>
            </a:fld>
            <a:endParaRPr lang="zh-CN" altLang="en-US" dirty="0"/>
          </a:p>
        </p:txBody>
      </p:sp>
      <p:sp>
        <p:nvSpPr>
          <p:cNvPr id="10" name="文本框 9">
            <a:extLst>
              <a:ext uri="{FF2B5EF4-FFF2-40B4-BE49-F238E27FC236}">
                <a16:creationId xmlns:a16="http://schemas.microsoft.com/office/drawing/2014/main" id="{EBAB0ED2-D56C-AF4C-ADE1-9B7ABFC6CD5D}"/>
              </a:ext>
            </a:extLst>
          </p:cNvPr>
          <p:cNvSpPr txBox="1"/>
          <p:nvPr/>
        </p:nvSpPr>
        <p:spPr>
          <a:xfrm>
            <a:off x="1431864" y="4805606"/>
            <a:ext cx="1761430" cy="369332"/>
          </a:xfrm>
          <a:prstGeom prst="rect">
            <a:avLst/>
          </a:prstGeom>
          <a:noFill/>
        </p:spPr>
        <p:txBody>
          <a:bodyPr wrap="square" rtlCol="0">
            <a:spAutoFit/>
          </a:bodyPr>
          <a:lstStyle/>
          <a:p>
            <a:r>
              <a:rPr kumimoji="1" lang="en-US" altLang="zh-CN" b="1" dirty="0"/>
              <a:t>1939-1952</a:t>
            </a:r>
            <a:r>
              <a:rPr kumimoji="1" lang="zh-CN" altLang="en-US" b="1" dirty="0"/>
              <a:t>年</a:t>
            </a:r>
          </a:p>
        </p:txBody>
      </p:sp>
      <p:sp>
        <p:nvSpPr>
          <p:cNvPr id="40" name="文本框 39">
            <a:extLst>
              <a:ext uri="{FF2B5EF4-FFF2-40B4-BE49-F238E27FC236}">
                <a16:creationId xmlns:a16="http://schemas.microsoft.com/office/drawing/2014/main" id="{7B47BFD8-957D-0A40-90AC-ECD20CC6FC12}"/>
              </a:ext>
            </a:extLst>
          </p:cNvPr>
          <p:cNvSpPr txBox="1"/>
          <p:nvPr/>
        </p:nvSpPr>
        <p:spPr>
          <a:xfrm>
            <a:off x="306938" y="2835470"/>
            <a:ext cx="3402319" cy="923330"/>
          </a:xfrm>
          <a:prstGeom prst="rect">
            <a:avLst/>
          </a:prstGeom>
          <a:noFill/>
        </p:spPr>
        <p:txBody>
          <a:bodyPr wrap="square" rtlCol="0">
            <a:spAutoFit/>
          </a:bodyPr>
          <a:lstStyle/>
          <a:p>
            <a:pPr algn="ctr"/>
            <a:r>
              <a:rPr kumimoji="1" lang="en-US" altLang="zh-CN" b="1" dirty="0"/>
              <a:t>1953-1967</a:t>
            </a:r>
            <a:r>
              <a:rPr kumimoji="1" lang="zh-CN" altLang="en-US" b="1" dirty="0"/>
              <a:t>年</a:t>
            </a:r>
            <a:endParaRPr kumimoji="1" lang="en-US" altLang="zh-CN" b="1" dirty="0"/>
          </a:p>
          <a:p>
            <a:r>
              <a:rPr kumimoji="1" lang="en-US" altLang="zh-CN" b="1" dirty="0"/>
              <a:t>《</a:t>
            </a:r>
            <a:r>
              <a:rPr kumimoji="1" lang="zh-CN" altLang="en-US" b="1" dirty="0"/>
              <a:t>国民经济核算体系及其辅助表</a:t>
            </a:r>
            <a:r>
              <a:rPr kumimoji="1" lang="en-US" altLang="zh-CN" b="1" dirty="0"/>
              <a:t>》</a:t>
            </a:r>
          </a:p>
          <a:p>
            <a:pPr algn="ctr"/>
            <a:r>
              <a:rPr kumimoji="1" lang="en-US" altLang="zh-CN" b="1" dirty="0"/>
              <a:t>SNA</a:t>
            </a:r>
            <a:r>
              <a:rPr kumimoji="1" lang="zh-CN" altLang="en-US" b="1" dirty="0"/>
              <a:t>诞生</a:t>
            </a:r>
          </a:p>
        </p:txBody>
      </p:sp>
      <p:sp>
        <p:nvSpPr>
          <p:cNvPr id="41" name="文本框 40">
            <a:extLst>
              <a:ext uri="{FF2B5EF4-FFF2-40B4-BE49-F238E27FC236}">
                <a16:creationId xmlns:a16="http://schemas.microsoft.com/office/drawing/2014/main" id="{049E5320-AE54-264B-8505-9CF769CA5FAE}"/>
              </a:ext>
            </a:extLst>
          </p:cNvPr>
          <p:cNvSpPr txBox="1"/>
          <p:nvPr/>
        </p:nvSpPr>
        <p:spPr>
          <a:xfrm>
            <a:off x="4246467" y="2422030"/>
            <a:ext cx="3402319" cy="923330"/>
          </a:xfrm>
          <a:prstGeom prst="rect">
            <a:avLst/>
          </a:prstGeom>
          <a:noFill/>
        </p:spPr>
        <p:txBody>
          <a:bodyPr wrap="square" rtlCol="0">
            <a:spAutoFit/>
          </a:bodyPr>
          <a:lstStyle/>
          <a:p>
            <a:pPr algn="ctr"/>
            <a:r>
              <a:rPr kumimoji="1" lang="en-US" altLang="zh-CN" b="1" dirty="0"/>
              <a:t>1968-1992</a:t>
            </a:r>
            <a:r>
              <a:rPr kumimoji="1" lang="zh-CN" altLang="en-US" b="1" dirty="0"/>
              <a:t>年</a:t>
            </a:r>
            <a:endParaRPr kumimoji="1" lang="en-US" altLang="zh-CN" b="1" dirty="0"/>
          </a:p>
          <a:p>
            <a:pPr algn="ctr"/>
            <a:r>
              <a:rPr kumimoji="1" lang="en-US" altLang="zh-CN" b="1" dirty="0"/>
              <a:t>1968</a:t>
            </a:r>
            <a:r>
              <a:rPr kumimoji="1" lang="zh-CN" altLang="en-US" b="1" dirty="0"/>
              <a:t>版</a:t>
            </a:r>
            <a:r>
              <a:rPr kumimoji="1" lang="en-US" altLang="zh-CN" b="1" dirty="0"/>
              <a:t>SNA</a:t>
            </a:r>
            <a:r>
              <a:rPr kumimoji="1" lang="zh-CN" altLang="en-US" b="1" dirty="0"/>
              <a:t>：</a:t>
            </a:r>
            <a:endParaRPr kumimoji="1" lang="en-US" altLang="zh-CN" b="1" dirty="0"/>
          </a:p>
          <a:p>
            <a:pPr algn="ctr"/>
            <a:r>
              <a:rPr kumimoji="1" lang="zh-CN" altLang="en-US" b="1" dirty="0"/>
              <a:t>完成核算框架的构建</a:t>
            </a:r>
            <a:endParaRPr kumimoji="1" lang="en-US" altLang="zh-CN" b="1" dirty="0"/>
          </a:p>
        </p:txBody>
      </p:sp>
      <p:sp>
        <p:nvSpPr>
          <p:cNvPr id="42" name="文本框 41">
            <a:extLst>
              <a:ext uri="{FF2B5EF4-FFF2-40B4-BE49-F238E27FC236}">
                <a16:creationId xmlns:a16="http://schemas.microsoft.com/office/drawing/2014/main" id="{4C6F8558-FEFB-9E41-BF3F-8A99FF45D3DE}"/>
              </a:ext>
            </a:extLst>
          </p:cNvPr>
          <p:cNvSpPr txBox="1"/>
          <p:nvPr/>
        </p:nvSpPr>
        <p:spPr>
          <a:xfrm>
            <a:off x="8415086" y="2961170"/>
            <a:ext cx="3402319" cy="923330"/>
          </a:xfrm>
          <a:prstGeom prst="rect">
            <a:avLst/>
          </a:prstGeom>
          <a:noFill/>
        </p:spPr>
        <p:txBody>
          <a:bodyPr wrap="square" rtlCol="0">
            <a:spAutoFit/>
          </a:bodyPr>
          <a:lstStyle/>
          <a:p>
            <a:pPr algn="ctr"/>
            <a:r>
              <a:rPr kumimoji="1" lang="en-US" altLang="zh-CN" b="1" dirty="0"/>
              <a:t>1993-2007</a:t>
            </a:r>
            <a:r>
              <a:rPr kumimoji="1" lang="zh-CN" altLang="en-US" b="1" dirty="0"/>
              <a:t>年</a:t>
            </a:r>
            <a:endParaRPr kumimoji="1" lang="en-US" altLang="zh-CN" b="1" dirty="0"/>
          </a:p>
          <a:p>
            <a:pPr algn="ctr"/>
            <a:r>
              <a:rPr kumimoji="1" lang="en-US" altLang="zh-CN" b="1" dirty="0"/>
              <a:t>1993</a:t>
            </a:r>
            <a:r>
              <a:rPr kumimoji="1" lang="zh-CN" altLang="en-US" b="1" dirty="0"/>
              <a:t>版</a:t>
            </a:r>
            <a:r>
              <a:rPr kumimoji="1" lang="en-US" altLang="zh-CN" b="1" dirty="0"/>
              <a:t>SNA</a:t>
            </a:r>
            <a:r>
              <a:rPr kumimoji="1" lang="zh-CN" altLang="en-US" b="1" dirty="0"/>
              <a:t>：</a:t>
            </a:r>
            <a:endParaRPr kumimoji="1" lang="en-US" altLang="zh-CN" b="1" dirty="0"/>
          </a:p>
          <a:p>
            <a:pPr algn="ctr"/>
            <a:r>
              <a:rPr kumimoji="1" lang="zh-CN" altLang="en-US" b="1" dirty="0"/>
              <a:t>更新、简化、澄清和协调</a:t>
            </a:r>
          </a:p>
        </p:txBody>
      </p:sp>
      <p:sp>
        <p:nvSpPr>
          <p:cNvPr id="43" name="文本框 42">
            <a:extLst>
              <a:ext uri="{FF2B5EF4-FFF2-40B4-BE49-F238E27FC236}">
                <a16:creationId xmlns:a16="http://schemas.microsoft.com/office/drawing/2014/main" id="{39E644CA-D57A-BC41-8A0A-359B28EFFF8E}"/>
              </a:ext>
            </a:extLst>
          </p:cNvPr>
          <p:cNvSpPr txBox="1"/>
          <p:nvPr/>
        </p:nvSpPr>
        <p:spPr>
          <a:xfrm>
            <a:off x="8632307" y="4456937"/>
            <a:ext cx="3402319" cy="1200329"/>
          </a:xfrm>
          <a:prstGeom prst="rect">
            <a:avLst/>
          </a:prstGeom>
          <a:noFill/>
        </p:spPr>
        <p:txBody>
          <a:bodyPr wrap="square" rtlCol="0">
            <a:spAutoFit/>
          </a:bodyPr>
          <a:lstStyle/>
          <a:p>
            <a:pPr algn="ctr"/>
            <a:r>
              <a:rPr kumimoji="1" lang="en-US" altLang="zh-CN" b="1" dirty="0"/>
              <a:t>2008</a:t>
            </a:r>
            <a:r>
              <a:rPr kumimoji="1" lang="zh-CN" altLang="en-US" b="1" dirty="0"/>
              <a:t>年</a:t>
            </a:r>
            <a:r>
              <a:rPr kumimoji="1" lang="en-US" altLang="zh-CN" b="1" dirty="0"/>
              <a:t>--</a:t>
            </a:r>
          </a:p>
          <a:p>
            <a:pPr algn="ctr"/>
            <a:r>
              <a:rPr kumimoji="1" lang="en-US" altLang="zh-CN" b="1" dirty="0"/>
              <a:t>2008</a:t>
            </a:r>
            <a:r>
              <a:rPr kumimoji="1" lang="zh-CN" altLang="en-US" b="1" dirty="0"/>
              <a:t>版</a:t>
            </a:r>
            <a:r>
              <a:rPr kumimoji="1" lang="en-US" altLang="zh-CN" b="1" dirty="0"/>
              <a:t>SNA</a:t>
            </a:r>
            <a:r>
              <a:rPr kumimoji="1" lang="zh-CN" altLang="en-US" b="1" dirty="0"/>
              <a:t>：</a:t>
            </a:r>
            <a:endParaRPr kumimoji="1" lang="en-US" altLang="zh-CN" b="1" dirty="0"/>
          </a:p>
          <a:p>
            <a:pPr algn="ctr"/>
            <a:r>
              <a:rPr kumimoji="1" lang="zh-CN" altLang="en-US" b="1" dirty="0"/>
              <a:t>保持</a:t>
            </a:r>
            <a:r>
              <a:rPr kumimoji="1" lang="en-US" altLang="zh-CN" b="1" dirty="0"/>
              <a:t>1993</a:t>
            </a:r>
            <a:r>
              <a:rPr kumimoji="1" lang="zh-CN" altLang="en-US" b="1" dirty="0"/>
              <a:t>版基本框架，</a:t>
            </a:r>
            <a:endParaRPr kumimoji="1" lang="en-US" altLang="zh-CN" b="1" dirty="0"/>
          </a:p>
          <a:p>
            <a:pPr algn="ctr"/>
            <a:r>
              <a:rPr kumimoji="1" lang="zh-CN" altLang="en-US" b="1" dirty="0"/>
              <a:t>相关议题修订</a:t>
            </a:r>
          </a:p>
        </p:txBody>
      </p:sp>
      <p:sp>
        <p:nvSpPr>
          <p:cNvPr id="44" name="矩形 43">
            <a:extLst>
              <a:ext uri="{FF2B5EF4-FFF2-40B4-BE49-F238E27FC236}">
                <a16:creationId xmlns:a16="http://schemas.microsoft.com/office/drawing/2014/main" id="{9DDA8E0B-98AF-8B4F-80AA-599F6AD92871}"/>
              </a:ext>
            </a:extLst>
          </p:cNvPr>
          <p:cNvSpPr/>
          <p:nvPr/>
        </p:nvSpPr>
        <p:spPr>
          <a:xfrm>
            <a:off x="6877319" y="6521055"/>
            <a:ext cx="3950284"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CH1-7</a:t>
            </a:r>
            <a:r>
              <a:rPr lang="zh-CN" altLang="en-US" dirty="0">
                <a:latin typeface="KaiTi" panose="02010609060101010101" pitchFamily="49" charset="-122"/>
                <a:ea typeface="KaiTi" panose="02010609060101010101" pitchFamily="49" charset="-122"/>
              </a:rPr>
              <a:t> 国民经济统计学的产生与发展</a:t>
            </a:r>
          </a:p>
        </p:txBody>
      </p:sp>
    </p:spTree>
    <p:extLst>
      <p:ext uri="{BB962C8B-B14F-4D97-AF65-F5344CB8AC3E}">
        <p14:creationId xmlns:p14="http://schemas.microsoft.com/office/powerpoint/2010/main" val="388337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744393" cy="553998"/>
          </a:xfrm>
          <a:prstGeom prst="rect">
            <a:avLst/>
          </a:prstGeom>
        </p:spPr>
        <p:txBody>
          <a:bodyPr wrap="none">
            <a:spAutoFit/>
          </a:bodyPr>
          <a:lstStyle/>
          <a:p>
            <a:r>
              <a:rPr lang="zh-CN" altLang="en-US" sz="3000" b="1" dirty="0">
                <a:solidFill>
                  <a:schemeClr val="bg1"/>
                </a:solidFill>
              </a:rPr>
              <a:t> 三、社会经济统计学和</a:t>
            </a:r>
            <a:r>
              <a:rPr lang="en-US" altLang="zh-CN" sz="3000" b="1" dirty="0">
                <a:solidFill>
                  <a:schemeClr val="bg1"/>
                </a:solidFill>
              </a:rPr>
              <a:t>MPS</a:t>
            </a:r>
            <a:r>
              <a:rPr lang="zh-CN" altLang="en-US" sz="3000" b="1" dirty="0">
                <a:solidFill>
                  <a:schemeClr val="bg1"/>
                </a:solidFill>
              </a:rPr>
              <a:t>体系</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5">
            <a:extLst>
              <a:ext uri="{FF2B5EF4-FFF2-40B4-BE49-F238E27FC236}">
                <a16:creationId xmlns:a16="http://schemas.microsoft.com/office/drawing/2014/main" id="{26696704-00B2-40A1-909F-96964C13CF3D}"/>
              </a:ext>
            </a:extLst>
          </p:cNvPr>
          <p:cNvGrpSpPr/>
          <p:nvPr/>
        </p:nvGrpSpPr>
        <p:grpSpPr>
          <a:xfrm>
            <a:off x="1182338" y="1437190"/>
            <a:ext cx="4007065" cy="4007065"/>
            <a:chOff x="1624621" y="5219191"/>
            <a:chExt cx="4620708" cy="4620708"/>
          </a:xfrm>
        </p:grpSpPr>
        <p:grpSp>
          <p:nvGrpSpPr>
            <p:cNvPr id="12" name="组合 26">
              <a:extLst>
                <a:ext uri="{FF2B5EF4-FFF2-40B4-BE49-F238E27FC236}">
                  <a16:creationId xmlns:a16="http://schemas.microsoft.com/office/drawing/2014/main" id="{80FFC021-5ADD-42FC-A642-CCCD9F3EA5ED}"/>
                </a:ext>
              </a:extLst>
            </p:cNvPr>
            <p:cNvGrpSpPr/>
            <p:nvPr/>
          </p:nvGrpSpPr>
          <p:grpSpPr>
            <a:xfrm>
              <a:off x="1624621" y="5219191"/>
              <a:ext cx="4620708" cy="4620708"/>
              <a:chOff x="437448" y="1547010"/>
              <a:chExt cx="4315907" cy="4315907"/>
            </a:xfrm>
          </p:grpSpPr>
          <p:sp>
            <p:nvSpPr>
              <p:cNvPr id="14" name="椭圆 13">
                <a:extLst>
                  <a:ext uri="{FF2B5EF4-FFF2-40B4-BE49-F238E27FC236}">
                    <a16:creationId xmlns:a16="http://schemas.microsoft.com/office/drawing/2014/main" id="{751C4920-7F8E-4B76-B577-83AE5F8025CE}"/>
                  </a:ext>
                </a:extLst>
              </p:cNvPr>
              <p:cNvSpPr/>
              <p:nvPr/>
            </p:nvSpPr>
            <p:spPr>
              <a:xfrm>
                <a:off x="437448" y="1547010"/>
                <a:ext cx="4315907" cy="4315907"/>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5" name="矩形 9">
                <a:extLst>
                  <a:ext uri="{FF2B5EF4-FFF2-40B4-BE49-F238E27FC236}">
                    <a16:creationId xmlns:a16="http://schemas.microsoft.com/office/drawing/2014/main" id="{3FB1BC20-A16A-43D7-9DC6-B8FF54BDB92E}"/>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rgbClr val="595959"/>
                    </a:solidFill>
                    <a:latin typeface="微软雅黑" panose="020B0503020204020204" pitchFamily="34" charset="-122"/>
                    <a:ea typeface="微软雅黑" panose="020B0503020204020204" pitchFamily="34" charset="-122"/>
                  </a:rPr>
                  <a:t>社会经济统计学</a:t>
                </a:r>
              </a:p>
            </p:txBody>
          </p:sp>
        </p:grpSp>
        <p:sp>
          <p:nvSpPr>
            <p:cNvPr id="13" name="TextBox 16">
              <a:extLst>
                <a:ext uri="{FF2B5EF4-FFF2-40B4-BE49-F238E27FC236}">
                  <a16:creationId xmlns:a16="http://schemas.microsoft.com/office/drawing/2014/main" id="{71B22274-F378-430A-B85B-965550DC8029}"/>
                </a:ext>
              </a:extLst>
            </p:cNvPr>
            <p:cNvSpPr txBox="1"/>
            <p:nvPr/>
          </p:nvSpPr>
          <p:spPr>
            <a:xfrm>
              <a:off x="2358862" y="6781125"/>
              <a:ext cx="3152225" cy="2586551"/>
            </a:xfrm>
            <a:prstGeom prst="rect">
              <a:avLst/>
            </a:prstGeom>
            <a:noFill/>
          </p:spPr>
          <p:txBody>
            <a:bodyPr wrap="square" rtlCol="0">
              <a:spAutoFit/>
            </a:bodyPr>
            <a:lstStyle/>
            <a:p>
              <a:pPr lvl="0" algn="ctr" defTabSz="124460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统计是研究社会现象变动原因和规律性的实质性学科，是一门社会科学。</a:t>
              </a:r>
            </a:p>
          </p:txBody>
        </p:sp>
      </p:grpSp>
      <p:grpSp>
        <p:nvGrpSpPr>
          <p:cNvPr id="16" name="组合 6">
            <a:extLst>
              <a:ext uri="{FF2B5EF4-FFF2-40B4-BE49-F238E27FC236}">
                <a16:creationId xmlns:a16="http://schemas.microsoft.com/office/drawing/2014/main" id="{B21E6FC1-E252-479C-833C-4198F7073FA8}"/>
              </a:ext>
            </a:extLst>
          </p:cNvPr>
          <p:cNvGrpSpPr/>
          <p:nvPr/>
        </p:nvGrpSpPr>
        <p:grpSpPr>
          <a:xfrm>
            <a:off x="7192936" y="1437190"/>
            <a:ext cx="4017624" cy="4007065"/>
            <a:chOff x="6714867" y="5110445"/>
            <a:chExt cx="4620708" cy="4620708"/>
          </a:xfrm>
        </p:grpSpPr>
        <p:grpSp>
          <p:nvGrpSpPr>
            <p:cNvPr id="17" name="组合 29">
              <a:extLst>
                <a:ext uri="{FF2B5EF4-FFF2-40B4-BE49-F238E27FC236}">
                  <a16:creationId xmlns:a16="http://schemas.microsoft.com/office/drawing/2014/main" id="{CBE75512-FE59-4F95-8519-1F3CAD45F1F3}"/>
                </a:ext>
              </a:extLst>
            </p:cNvPr>
            <p:cNvGrpSpPr/>
            <p:nvPr/>
          </p:nvGrpSpPr>
          <p:grpSpPr>
            <a:xfrm>
              <a:off x="6714867" y="5110445"/>
              <a:ext cx="4620708" cy="4620708"/>
              <a:chOff x="437448" y="1547010"/>
              <a:chExt cx="4315907" cy="4315907"/>
            </a:xfrm>
          </p:grpSpPr>
          <p:sp>
            <p:nvSpPr>
              <p:cNvPr id="19" name="椭圆 18">
                <a:extLst>
                  <a:ext uri="{FF2B5EF4-FFF2-40B4-BE49-F238E27FC236}">
                    <a16:creationId xmlns:a16="http://schemas.microsoft.com/office/drawing/2014/main" id="{D7C9272D-C886-40E8-98F9-0ED4A6BCA2B8}"/>
                  </a:ext>
                </a:extLst>
              </p:cNvPr>
              <p:cNvSpPr/>
              <p:nvPr/>
            </p:nvSpPr>
            <p:spPr>
              <a:xfrm>
                <a:off x="437448" y="1547010"/>
                <a:ext cx="4315907" cy="4315907"/>
              </a:xfrm>
              <a:prstGeom prst="ellipse">
                <a:avLst/>
              </a:prstGeom>
              <a:solidFill>
                <a:srgbClr val="EB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0" name="矩形 9">
                <a:extLst>
                  <a:ext uri="{FF2B5EF4-FFF2-40B4-BE49-F238E27FC236}">
                    <a16:creationId xmlns:a16="http://schemas.microsoft.com/office/drawing/2014/main" id="{DEE1845F-AED1-4939-94A7-A7B9486ADB56}"/>
                  </a:ext>
                </a:extLst>
              </p:cNvPr>
              <p:cNvSpPr/>
              <p:nvPr/>
            </p:nvSpPr>
            <p:spPr>
              <a:xfrm>
                <a:off x="652747" y="1929951"/>
                <a:ext cx="3885313" cy="840142"/>
              </a:xfrm>
              <a:custGeom>
                <a:avLst/>
                <a:gdLst/>
                <a:ahLst/>
                <a:cxnLst/>
                <a:rect l="l" t="t" r="r" b="b"/>
                <a:pathLst>
                  <a:path w="3885313" h="840142">
                    <a:moveTo>
                      <a:pt x="716872" y="0"/>
                    </a:moveTo>
                    <a:lnTo>
                      <a:pt x="3168441" y="0"/>
                    </a:lnTo>
                    <a:cubicBezTo>
                      <a:pt x="3475507" y="211217"/>
                      <a:pt x="3724433" y="500570"/>
                      <a:pt x="3885313" y="840142"/>
                    </a:cubicBezTo>
                    <a:lnTo>
                      <a:pt x="0" y="840142"/>
                    </a:lnTo>
                    <a:cubicBezTo>
                      <a:pt x="160879" y="500570"/>
                      <a:pt x="409805" y="211217"/>
                      <a:pt x="716872" y="0"/>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rgbClr val="595959"/>
                    </a:solidFill>
                    <a:latin typeface="微软雅黑" panose="020B0503020204020204" pitchFamily="34" charset="-122"/>
                    <a:ea typeface="微软雅黑" panose="020B0503020204020204" pitchFamily="34" charset="-122"/>
                  </a:rPr>
                  <a:t>MPS</a:t>
                </a:r>
              </a:p>
              <a:p>
                <a:pPr algn="ctr"/>
                <a:r>
                  <a:rPr lang="zh-CN" altLang="en-US" sz="2600" b="1" dirty="0">
                    <a:solidFill>
                      <a:srgbClr val="595959"/>
                    </a:solidFill>
                    <a:latin typeface="微软雅黑" panose="020B0503020204020204" pitchFamily="34" charset="-122"/>
                    <a:ea typeface="微软雅黑" panose="020B0503020204020204" pitchFamily="34" charset="-122"/>
                  </a:rPr>
                  <a:t>（物质平衡表体系）</a:t>
                </a:r>
              </a:p>
            </p:txBody>
          </p:sp>
        </p:grpSp>
        <p:sp>
          <p:nvSpPr>
            <p:cNvPr id="18" name="TextBox 17">
              <a:extLst>
                <a:ext uri="{FF2B5EF4-FFF2-40B4-BE49-F238E27FC236}">
                  <a16:creationId xmlns:a16="http://schemas.microsoft.com/office/drawing/2014/main" id="{213976AF-7241-440B-8046-A5921BED0C0C}"/>
                </a:ext>
              </a:extLst>
            </p:cNvPr>
            <p:cNvSpPr txBox="1"/>
            <p:nvPr/>
          </p:nvSpPr>
          <p:spPr>
            <a:xfrm>
              <a:off x="6945371" y="6768724"/>
              <a:ext cx="4148160" cy="1947714"/>
            </a:xfrm>
            <a:prstGeom prst="rect">
              <a:avLst/>
            </a:prstGeom>
            <a:noFill/>
          </p:spPr>
          <p:txBody>
            <a:bodyPr wrap="square" rtlCol="0">
              <a:spAutoFit/>
            </a:bodyPr>
            <a:lstStyle/>
            <a:p>
              <a:pPr lvl="0" algn="ctr" defTabSz="1244600">
                <a:lnSpc>
                  <a:spcPct val="150000"/>
                </a:lnSpc>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产生于计划经济土壤，为计划经济管理服务，难以适应市场经济的发展。</a:t>
              </a:r>
            </a:p>
          </p:txBody>
        </p:sp>
      </p:grpSp>
      <p:sp>
        <p:nvSpPr>
          <p:cNvPr id="4" name="灯片编号占位符 3">
            <a:extLst>
              <a:ext uri="{FF2B5EF4-FFF2-40B4-BE49-F238E27FC236}">
                <a16:creationId xmlns:a16="http://schemas.microsoft.com/office/drawing/2014/main" id="{9CCC1E4B-DD4E-4B94-AD3A-FDCE66672C9C}"/>
              </a:ext>
            </a:extLst>
          </p:cNvPr>
          <p:cNvSpPr>
            <a:spLocks noGrp="1"/>
          </p:cNvSpPr>
          <p:nvPr>
            <p:ph type="sldNum" sz="quarter" idx="4"/>
          </p:nvPr>
        </p:nvSpPr>
        <p:spPr/>
        <p:txBody>
          <a:bodyPr/>
          <a:lstStyle/>
          <a:p>
            <a:fld id="{089E6A1B-787B-48C2-89E0-46ED219FD4E0}" type="slidenum">
              <a:rPr lang="zh-CN" altLang="en-US" smtClean="0"/>
              <a:pPr/>
              <a:t>44</a:t>
            </a:fld>
            <a:endParaRPr lang="zh-CN" altLang="en-US" dirty="0"/>
          </a:p>
        </p:txBody>
      </p:sp>
      <p:sp>
        <p:nvSpPr>
          <p:cNvPr id="23" name="矩形 22">
            <a:extLst>
              <a:ext uri="{FF2B5EF4-FFF2-40B4-BE49-F238E27FC236}">
                <a16:creationId xmlns:a16="http://schemas.microsoft.com/office/drawing/2014/main" id="{99AF2FD1-D7CB-1148-822C-3662DF8C6031}"/>
              </a:ext>
            </a:extLst>
          </p:cNvPr>
          <p:cNvSpPr/>
          <p:nvPr/>
        </p:nvSpPr>
        <p:spPr>
          <a:xfrm>
            <a:off x="6877319" y="6521055"/>
            <a:ext cx="3950284"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CH1-7</a:t>
            </a:r>
            <a:r>
              <a:rPr lang="zh-CN" altLang="en-US" dirty="0">
                <a:latin typeface="KaiTi" panose="02010609060101010101" pitchFamily="49" charset="-122"/>
                <a:ea typeface="KaiTi" panose="02010609060101010101" pitchFamily="49" charset="-122"/>
              </a:rPr>
              <a:t> 国民经济统计学的产生与发展</a:t>
            </a:r>
          </a:p>
        </p:txBody>
      </p:sp>
    </p:spTree>
    <p:extLst>
      <p:ext uri="{BB962C8B-B14F-4D97-AF65-F5344CB8AC3E}">
        <p14:creationId xmlns:p14="http://schemas.microsoft.com/office/powerpoint/2010/main" val="2466167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AADF1-1299-4213-9122-4BCBAFB1D73A}"/>
              </a:ext>
            </a:extLst>
          </p:cNvPr>
          <p:cNvSpPr/>
          <p:nvPr/>
        </p:nvSpPr>
        <p:spPr>
          <a:xfrm>
            <a:off x="803970" y="323364"/>
            <a:ext cx="5299849" cy="553998"/>
          </a:xfrm>
          <a:prstGeom prst="rect">
            <a:avLst/>
          </a:prstGeom>
        </p:spPr>
        <p:txBody>
          <a:bodyPr wrap="none">
            <a:spAutoFit/>
          </a:bodyPr>
          <a:lstStyle/>
          <a:p>
            <a:r>
              <a:rPr lang="zh-CN" altLang="en-US" sz="3000" b="1" dirty="0">
                <a:solidFill>
                  <a:schemeClr val="bg1"/>
                </a:solidFill>
              </a:rPr>
              <a:t> 四、中国国民经济统计的发展</a:t>
            </a:r>
          </a:p>
        </p:txBody>
      </p:sp>
      <p:sp>
        <p:nvSpPr>
          <p:cNvPr id="3" name="五边形 1">
            <a:extLst>
              <a:ext uri="{FF2B5EF4-FFF2-40B4-BE49-F238E27FC236}">
                <a16:creationId xmlns:a16="http://schemas.microsoft.com/office/drawing/2014/main" id="{9270F4ED-E8DC-451C-97E8-3A58D86955DB}"/>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46">
            <a:extLst>
              <a:ext uri="{FF2B5EF4-FFF2-40B4-BE49-F238E27FC236}">
                <a16:creationId xmlns:a16="http://schemas.microsoft.com/office/drawing/2014/main" id="{571C6C98-DAD6-423C-9606-23C33D1B34E4}"/>
              </a:ext>
            </a:extLst>
          </p:cNvPr>
          <p:cNvGrpSpPr/>
          <p:nvPr/>
        </p:nvGrpSpPr>
        <p:grpSpPr>
          <a:xfrm>
            <a:off x="429303" y="1024106"/>
            <a:ext cx="11094405" cy="1057248"/>
            <a:chOff x="2225258" y="2684564"/>
            <a:chExt cx="6618044" cy="3442110"/>
          </a:xfrm>
        </p:grpSpPr>
        <p:sp>
          <p:nvSpPr>
            <p:cNvPr id="26" name="矩形 25">
              <a:extLst>
                <a:ext uri="{FF2B5EF4-FFF2-40B4-BE49-F238E27FC236}">
                  <a16:creationId xmlns:a16="http://schemas.microsoft.com/office/drawing/2014/main" id="{554F3EF4-1B0C-4685-8C11-95583AFCFCB1}"/>
                </a:ext>
              </a:extLst>
            </p:cNvPr>
            <p:cNvSpPr/>
            <p:nvPr/>
          </p:nvSpPr>
          <p:spPr>
            <a:xfrm>
              <a:off x="2263554" y="2684564"/>
              <a:ext cx="6579748" cy="3153969"/>
            </a:xfrm>
            <a:prstGeom prst="rect">
              <a:avLst/>
            </a:prstGeom>
            <a:solidFill>
              <a:srgbClr val="91CF50"/>
            </a:solidFill>
            <a:ln w="25400" cap="flat" cmpd="sng" algn="ctr">
              <a:solidFill>
                <a:srgbClr val="91CF50"/>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a:extLst>
                <a:ext uri="{FF2B5EF4-FFF2-40B4-BE49-F238E27FC236}">
                  <a16:creationId xmlns:a16="http://schemas.microsoft.com/office/drawing/2014/main" id="{7E0033EF-9520-48A3-8D2F-C12B779CAAEB}"/>
                </a:ext>
              </a:extLst>
            </p:cNvPr>
            <p:cNvSpPr/>
            <p:nvPr/>
          </p:nvSpPr>
          <p:spPr>
            <a:xfrm>
              <a:off x="2225258" y="4395591"/>
              <a:ext cx="6618044" cy="168103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32">
              <a:extLst>
                <a:ext uri="{FF2B5EF4-FFF2-40B4-BE49-F238E27FC236}">
                  <a16:creationId xmlns:a16="http://schemas.microsoft.com/office/drawing/2014/main" id="{9D0350F0-995E-45FA-A9E9-F4C4FC83AB42}"/>
                </a:ext>
              </a:extLst>
            </p:cNvPr>
            <p:cNvSpPr txBox="1"/>
            <p:nvPr/>
          </p:nvSpPr>
          <p:spPr>
            <a:xfrm>
              <a:off x="2263554" y="2773823"/>
              <a:ext cx="1703659" cy="1503055"/>
            </a:xfrm>
            <a:prstGeom prst="rect">
              <a:avLst/>
            </a:prstGeom>
            <a:noFill/>
          </p:spPr>
          <p:txBody>
            <a:bodyPr wrap="square" rtlCol="0">
              <a:spAutoFit/>
            </a:bodyPr>
            <a:lstStyle/>
            <a:p>
              <a:pPr lvl="0" algn="just" defTabSz="1422400">
                <a:spcAft>
                  <a:spcPts val="0"/>
                </a:spcAft>
              </a:pPr>
              <a:r>
                <a:rPr lang="zh-CN" altLang="en-US" sz="2400" b="1" dirty="0">
                  <a:latin typeface="微软雅黑" panose="020B0503020204020204" pitchFamily="34" charset="-122"/>
                  <a:ea typeface="微软雅黑" panose="020B0503020204020204" pitchFamily="34" charset="-122"/>
                </a:rPr>
                <a:t>新中国成立后</a:t>
              </a:r>
            </a:p>
          </p:txBody>
        </p:sp>
        <p:sp>
          <p:nvSpPr>
            <p:cNvPr id="29" name="TextBox 33">
              <a:extLst>
                <a:ext uri="{FF2B5EF4-FFF2-40B4-BE49-F238E27FC236}">
                  <a16:creationId xmlns:a16="http://schemas.microsoft.com/office/drawing/2014/main" id="{422E4F55-DE3A-47B0-9A2C-AAACF9108A7D}"/>
                </a:ext>
              </a:extLst>
            </p:cNvPr>
            <p:cNvSpPr txBox="1"/>
            <p:nvPr/>
          </p:nvSpPr>
          <p:spPr>
            <a:xfrm>
              <a:off x="2240543" y="4623619"/>
              <a:ext cx="6569571" cy="1503055"/>
            </a:xfrm>
            <a:prstGeom prst="rect">
              <a:avLst/>
            </a:prstGeom>
            <a:noFill/>
          </p:spPr>
          <p:txBody>
            <a:bodyPr wrap="square" rtlCol="0">
              <a:spAutoFit/>
            </a:bodyPr>
            <a:lstStyle/>
            <a:p>
              <a:pPr lvl="0" algn="just" defTabSz="1244600">
                <a:spcAft>
                  <a:spcPts val="0"/>
                </a:spcAft>
              </a:pP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基于国情管理的需要，国民经济统计在</a:t>
              </a:r>
              <a:r>
                <a:rPr lang="en-US" altLang="zh-CN"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MPS</a:t>
              </a: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框架和基本原则下进行。</a:t>
              </a:r>
            </a:p>
          </p:txBody>
        </p:sp>
      </p:grpSp>
      <p:grpSp>
        <p:nvGrpSpPr>
          <p:cNvPr id="40" name="组合 52">
            <a:extLst>
              <a:ext uri="{FF2B5EF4-FFF2-40B4-BE49-F238E27FC236}">
                <a16:creationId xmlns:a16="http://schemas.microsoft.com/office/drawing/2014/main" id="{D37F506D-1A11-44EF-AE82-48DCC51607D0}"/>
              </a:ext>
            </a:extLst>
          </p:cNvPr>
          <p:cNvGrpSpPr/>
          <p:nvPr/>
        </p:nvGrpSpPr>
        <p:grpSpPr>
          <a:xfrm>
            <a:off x="484642" y="3234992"/>
            <a:ext cx="11027064" cy="1103377"/>
            <a:chOff x="1069401" y="3140549"/>
            <a:chExt cx="6724806" cy="3592295"/>
          </a:xfrm>
        </p:grpSpPr>
        <p:sp>
          <p:nvSpPr>
            <p:cNvPr id="44" name="矩形 43">
              <a:extLst>
                <a:ext uri="{FF2B5EF4-FFF2-40B4-BE49-F238E27FC236}">
                  <a16:creationId xmlns:a16="http://schemas.microsoft.com/office/drawing/2014/main" id="{085B79C5-A2BA-4C9E-88FE-8132DE1709E7}"/>
                </a:ext>
              </a:extLst>
            </p:cNvPr>
            <p:cNvSpPr/>
            <p:nvPr/>
          </p:nvSpPr>
          <p:spPr>
            <a:xfrm>
              <a:off x="1092413" y="3143167"/>
              <a:ext cx="6701794" cy="3152846"/>
            </a:xfrm>
            <a:prstGeom prst="rect">
              <a:avLst/>
            </a:prstGeom>
            <a:solidFill>
              <a:srgbClr val="5A99D3"/>
            </a:solidFill>
            <a:ln w="25400" cap="flat" cmpd="sng" algn="ctr">
              <a:solidFill>
                <a:srgbClr val="5A99D3"/>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矩形 44">
              <a:extLst>
                <a:ext uri="{FF2B5EF4-FFF2-40B4-BE49-F238E27FC236}">
                  <a16:creationId xmlns:a16="http://schemas.microsoft.com/office/drawing/2014/main" id="{C8F68683-CFD2-4FBD-90F8-4A5A5F3CAF3B}"/>
                </a:ext>
              </a:extLst>
            </p:cNvPr>
            <p:cNvSpPr/>
            <p:nvPr/>
          </p:nvSpPr>
          <p:spPr>
            <a:xfrm>
              <a:off x="1069401" y="4700287"/>
              <a:ext cx="6724806" cy="203255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TextBox 32">
              <a:extLst>
                <a:ext uri="{FF2B5EF4-FFF2-40B4-BE49-F238E27FC236}">
                  <a16:creationId xmlns:a16="http://schemas.microsoft.com/office/drawing/2014/main" id="{596CDE5A-A43C-4726-9E88-4A31F59A48E3}"/>
                </a:ext>
              </a:extLst>
            </p:cNvPr>
            <p:cNvSpPr txBox="1"/>
            <p:nvPr/>
          </p:nvSpPr>
          <p:spPr>
            <a:xfrm>
              <a:off x="1092414" y="3140549"/>
              <a:ext cx="5095223" cy="1503055"/>
            </a:xfrm>
            <a:prstGeom prst="rect">
              <a:avLst/>
            </a:prstGeom>
            <a:noFill/>
          </p:spPr>
          <p:txBody>
            <a:bodyPr wrap="square" rtlCol="0">
              <a:spAutoFit/>
            </a:bodyPr>
            <a:lstStyle>
              <a:defPPr>
                <a:defRPr lang="zh-CN"/>
              </a:defPPr>
              <a:lvl1pPr lvl="0" algn="just" defTabSz="1422400">
                <a:spcAft>
                  <a:spcPts val="0"/>
                </a:spcAft>
                <a:defRPr sz="2400" b="1">
                  <a:latin typeface="微软雅黑" panose="020B0503020204020204" pitchFamily="34" charset="-122"/>
                  <a:ea typeface="微软雅黑" panose="020B0503020204020204" pitchFamily="34" charset="-122"/>
                </a:defRPr>
              </a:lvl1pPr>
            </a:lstStyle>
            <a:p>
              <a:r>
                <a:rPr lang="en-US" altLang="zh-CN" dirty="0"/>
                <a:t>1992</a:t>
              </a:r>
              <a:r>
                <a:rPr lang="zh-CN" altLang="en-US" dirty="0"/>
                <a:t>年</a:t>
              </a:r>
              <a:r>
                <a:rPr lang="en-US" altLang="zh-CN" dirty="0"/>
                <a:t>《</a:t>
              </a:r>
              <a:r>
                <a:rPr lang="zh-CN" altLang="en-US" dirty="0"/>
                <a:t>中国国民经济核算体系（试行方案）</a:t>
              </a:r>
              <a:r>
                <a:rPr lang="en-US" altLang="zh-CN" dirty="0"/>
                <a:t>》</a:t>
              </a:r>
              <a:endParaRPr lang="zh-CN" altLang="en-US" dirty="0"/>
            </a:p>
          </p:txBody>
        </p:sp>
        <p:sp>
          <p:nvSpPr>
            <p:cNvPr id="47" name="TextBox 33">
              <a:extLst>
                <a:ext uri="{FF2B5EF4-FFF2-40B4-BE49-F238E27FC236}">
                  <a16:creationId xmlns:a16="http://schemas.microsoft.com/office/drawing/2014/main" id="{9946B9F7-CC7C-4185-9D1A-E9619C145FC3}"/>
                </a:ext>
              </a:extLst>
            </p:cNvPr>
            <p:cNvSpPr txBox="1"/>
            <p:nvPr/>
          </p:nvSpPr>
          <p:spPr>
            <a:xfrm>
              <a:off x="1074912" y="4700883"/>
              <a:ext cx="6713784" cy="1503056"/>
            </a:xfrm>
            <a:prstGeom prst="rect">
              <a:avLst/>
            </a:prstGeom>
            <a:noFill/>
          </p:spPr>
          <p:txBody>
            <a:bodyPr wrap="square" rtlCol="0">
              <a:spAutoFit/>
            </a:bodyPr>
            <a:lstStyle>
              <a:defPPr>
                <a:defRPr lang="zh-CN"/>
              </a:defPPr>
              <a:lvl1pPr lvl="0" algn="just" defTabSz="1244600">
                <a:spcAft>
                  <a:spcPts val="0"/>
                </a:spcAft>
                <a:defRPr sz="2400">
                  <a:solidFill>
                    <a:prstClr val="black">
                      <a:hueOff val="0"/>
                      <a:satOff val="0"/>
                      <a:lumOff val="0"/>
                      <a:alphaOff val="0"/>
                    </a:prstClr>
                  </a:solidFill>
                  <a:latin typeface="微软雅黑" panose="020B0503020204020204" pitchFamily="34" charset="-122"/>
                  <a:ea typeface="微软雅黑" panose="020B0503020204020204" pitchFamily="34" charset="-122"/>
                </a:defRPr>
              </a:lvl1pPr>
            </a:lstStyle>
            <a:p>
              <a:r>
                <a:rPr lang="zh-CN" altLang="en-US" dirty="0"/>
                <a:t>采纳了</a:t>
              </a:r>
              <a:r>
                <a:rPr lang="en-US" altLang="zh-CN" dirty="0"/>
                <a:t>SNA</a:t>
              </a:r>
              <a:r>
                <a:rPr lang="zh-CN" altLang="en-US" dirty="0"/>
                <a:t>的基本核算原则、内容和方法，也保留了部分</a:t>
              </a:r>
              <a:r>
                <a:rPr lang="en-US" altLang="zh-CN" dirty="0"/>
                <a:t>MPS</a:t>
              </a:r>
              <a:r>
                <a:rPr lang="zh-CN" altLang="en-US" dirty="0"/>
                <a:t>内容。</a:t>
              </a:r>
            </a:p>
          </p:txBody>
        </p:sp>
      </p:grpSp>
      <p:grpSp>
        <p:nvGrpSpPr>
          <p:cNvPr id="31" name="组合 47">
            <a:extLst>
              <a:ext uri="{FF2B5EF4-FFF2-40B4-BE49-F238E27FC236}">
                <a16:creationId xmlns:a16="http://schemas.microsoft.com/office/drawing/2014/main" id="{C606E8A3-5A43-4CD0-A4B4-F5B15CBC3F92}"/>
              </a:ext>
            </a:extLst>
          </p:cNvPr>
          <p:cNvGrpSpPr/>
          <p:nvPr/>
        </p:nvGrpSpPr>
        <p:grpSpPr>
          <a:xfrm>
            <a:off x="381348" y="2142336"/>
            <a:ext cx="11142360" cy="1134343"/>
            <a:chOff x="1966933" y="-1528613"/>
            <a:chExt cx="5650869" cy="3693112"/>
          </a:xfrm>
        </p:grpSpPr>
        <p:sp>
          <p:nvSpPr>
            <p:cNvPr id="35" name="矩形 34">
              <a:extLst>
                <a:ext uri="{FF2B5EF4-FFF2-40B4-BE49-F238E27FC236}">
                  <a16:creationId xmlns:a16="http://schemas.microsoft.com/office/drawing/2014/main" id="{6E436461-1E8E-423A-9DBF-5395428810CC}"/>
                </a:ext>
              </a:extLst>
            </p:cNvPr>
            <p:cNvSpPr/>
            <p:nvPr/>
          </p:nvSpPr>
          <p:spPr>
            <a:xfrm>
              <a:off x="2018282" y="-1528613"/>
              <a:ext cx="5599520" cy="3152846"/>
            </a:xfrm>
            <a:prstGeom prst="rect">
              <a:avLst/>
            </a:prstGeom>
            <a:solidFill>
              <a:srgbClr val="D16E8D"/>
            </a:solidFill>
            <a:ln w="25400" cap="flat" cmpd="sng" algn="ctr">
              <a:solidFill>
                <a:srgbClr val="D16E8D"/>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矩形 35">
              <a:extLst>
                <a:ext uri="{FF2B5EF4-FFF2-40B4-BE49-F238E27FC236}">
                  <a16:creationId xmlns:a16="http://schemas.microsoft.com/office/drawing/2014/main" id="{A0BAD2D5-42D0-430F-815F-55385CED8460}"/>
                </a:ext>
              </a:extLst>
            </p:cNvPr>
            <p:cNvSpPr/>
            <p:nvPr/>
          </p:nvSpPr>
          <p:spPr>
            <a:xfrm>
              <a:off x="1979984" y="163467"/>
              <a:ext cx="5637818" cy="200103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7" name="TextBox 32">
              <a:extLst>
                <a:ext uri="{FF2B5EF4-FFF2-40B4-BE49-F238E27FC236}">
                  <a16:creationId xmlns:a16="http://schemas.microsoft.com/office/drawing/2014/main" id="{28819CB3-4BC4-4D8B-9EF7-CFFAD87DE1B2}"/>
                </a:ext>
              </a:extLst>
            </p:cNvPr>
            <p:cNvSpPr txBox="1"/>
            <p:nvPr/>
          </p:nvSpPr>
          <p:spPr>
            <a:xfrm>
              <a:off x="2018282" y="-1496059"/>
              <a:ext cx="1996618" cy="1503057"/>
            </a:xfrm>
            <a:prstGeom prst="rect">
              <a:avLst/>
            </a:prstGeom>
            <a:noFill/>
          </p:spPr>
          <p:txBody>
            <a:bodyPr wrap="square" rtlCol="0">
              <a:spAutoFit/>
            </a:bodyPr>
            <a:lstStyle>
              <a:defPPr>
                <a:defRPr lang="zh-CN"/>
              </a:defPPr>
              <a:lvl1pPr lvl="0" algn="just" defTabSz="1422400">
                <a:spcAft>
                  <a:spcPts val="0"/>
                </a:spcAft>
                <a:defRPr sz="2400" b="1">
                  <a:latin typeface="微软雅黑" panose="020B0503020204020204" pitchFamily="34" charset="-122"/>
                  <a:ea typeface="微软雅黑" panose="020B0503020204020204" pitchFamily="34" charset="-122"/>
                </a:defRPr>
              </a:lvl1pPr>
            </a:lstStyle>
            <a:p>
              <a:r>
                <a:rPr lang="zh-CN" altLang="en-US" dirty="0"/>
                <a:t>改革开放后</a:t>
              </a:r>
            </a:p>
          </p:txBody>
        </p:sp>
        <p:sp>
          <p:nvSpPr>
            <p:cNvPr id="38" name="TextBox 33">
              <a:extLst>
                <a:ext uri="{FF2B5EF4-FFF2-40B4-BE49-F238E27FC236}">
                  <a16:creationId xmlns:a16="http://schemas.microsoft.com/office/drawing/2014/main" id="{B0DB4B52-723C-424E-8C3D-667CC1AB4CE2}"/>
                </a:ext>
              </a:extLst>
            </p:cNvPr>
            <p:cNvSpPr txBox="1"/>
            <p:nvPr/>
          </p:nvSpPr>
          <p:spPr>
            <a:xfrm>
              <a:off x="1966933" y="493168"/>
              <a:ext cx="5622532" cy="1503055"/>
            </a:xfrm>
            <a:prstGeom prst="rect">
              <a:avLst/>
            </a:prstGeom>
            <a:noFill/>
          </p:spPr>
          <p:txBody>
            <a:bodyPr wrap="square" rtlCol="0">
              <a:spAutoFit/>
            </a:bodyPr>
            <a:lstStyle>
              <a:defPPr>
                <a:defRPr lang="zh-CN"/>
              </a:defPPr>
              <a:lvl1pPr lvl="0" algn="just" defTabSz="1244600">
                <a:spcAft>
                  <a:spcPts val="0"/>
                </a:spcAft>
                <a:defRPr sz="2400">
                  <a:solidFill>
                    <a:prstClr val="black">
                      <a:hueOff val="0"/>
                      <a:satOff val="0"/>
                      <a:lumOff val="0"/>
                      <a:alphaOff val="0"/>
                    </a:prstClr>
                  </a:solidFill>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a:t>
              </a:r>
              <a:r>
                <a:rPr lang="en-US" altLang="zh-CN" dirty="0"/>
                <a:t>MPS</a:t>
              </a:r>
              <a:r>
                <a:rPr lang="zh-CN" altLang="en-US" dirty="0"/>
                <a:t>主体派；（</a:t>
              </a:r>
              <a:r>
                <a:rPr lang="en-US" altLang="zh-CN" dirty="0"/>
                <a:t>2</a:t>
              </a:r>
              <a:r>
                <a:rPr lang="zh-CN" altLang="en-US" dirty="0"/>
                <a:t>）</a:t>
              </a:r>
              <a:r>
                <a:rPr lang="en-US" altLang="zh-CN" dirty="0"/>
                <a:t>SNA</a:t>
              </a:r>
              <a:r>
                <a:rPr lang="zh-CN" altLang="en-US" dirty="0"/>
                <a:t>主体派；（</a:t>
              </a:r>
              <a:r>
                <a:rPr lang="en-US" altLang="zh-CN" dirty="0"/>
                <a:t>3</a:t>
              </a:r>
              <a:r>
                <a:rPr lang="zh-CN" altLang="en-US" dirty="0"/>
                <a:t>）“中国特色”派</a:t>
              </a:r>
            </a:p>
          </p:txBody>
        </p:sp>
      </p:grpSp>
      <p:sp>
        <p:nvSpPr>
          <p:cNvPr id="4" name="灯片编号占位符 3">
            <a:extLst>
              <a:ext uri="{FF2B5EF4-FFF2-40B4-BE49-F238E27FC236}">
                <a16:creationId xmlns:a16="http://schemas.microsoft.com/office/drawing/2014/main" id="{3D34F3A7-F139-4A7B-81A3-168BB7F06345}"/>
              </a:ext>
            </a:extLst>
          </p:cNvPr>
          <p:cNvSpPr>
            <a:spLocks noGrp="1"/>
          </p:cNvSpPr>
          <p:nvPr>
            <p:ph type="sldNum" sz="quarter" idx="4"/>
          </p:nvPr>
        </p:nvSpPr>
        <p:spPr/>
        <p:txBody>
          <a:bodyPr/>
          <a:lstStyle/>
          <a:p>
            <a:fld id="{089E6A1B-787B-48C2-89E0-46ED219FD4E0}" type="slidenum">
              <a:rPr lang="zh-CN" altLang="en-US" smtClean="0"/>
              <a:pPr/>
              <a:t>45</a:t>
            </a:fld>
            <a:endParaRPr lang="zh-CN" altLang="en-US" dirty="0"/>
          </a:p>
        </p:txBody>
      </p:sp>
      <p:grpSp>
        <p:nvGrpSpPr>
          <p:cNvPr id="41" name="组合 46">
            <a:extLst>
              <a:ext uri="{FF2B5EF4-FFF2-40B4-BE49-F238E27FC236}">
                <a16:creationId xmlns:a16="http://schemas.microsoft.com/office/drawing/2014/main" id="{C331B2F4-36A6-F844-926C-F6AF48DC4D5D}"/>
              </a:ext>
            </a:extLst>
          </p:cNvPr>
          <p:cNvGrpSpPr/>
          <p:nvPr/>
        </p:nvGrpSpPr>
        <p:grpSpPr>
          <a:xfrm>
            <a:off x="429303" y="4271874"/>
            <a:ext cx="11094405" cy="1057248"/>
            <a:chOff x="2225258" y="2684564"/>
            <a:chExt cx="6618044" cy="3442110"/>
          </a:xfrm>
        </p:grpSpPr>
        <p:sp>
          <p:nvSpPr>
            <p:cNvPr id="42" name="矩形 41">
              <a:extLst>
                <a:ext uri="{FF2B5EF4-FFF2-40B4-BE49-F238E27FC236}">
                  <a16:creationId xmlns:a16="http://schemas.microsoft.com/office/drawing/2014/main" id="{A297D042-D512-F14E-B937-C1C85FBCC17E}"/>
                </a:ext>
              </a:extLst>
            </p:cNvPr>
            <p:cNvSpPr/>
            <p:nvPr/>
          </p:nvSpPr>
          <p:spPr>
            <a:xfrm>
              <a:off x="2263554" y="2684564"/>
              <a:ext cx="6579748" cy="3153969"/>
            </a:xfrm>
            <a:prstGeom prst="rect">
              <a:avLst/>
            </a:prstGeom>
            <a:solidFill>
              <a:srgbClr val="91CF50"/>
            </a:solidFill>
            <a:ln w="25400" cap="flat" cmpd="sng" algn="ctr">
              <a:solidFill>
                <a:srgbClr val="91CF50"/>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矩形 47">
              <a:extLst>
                <a:ext uri="{FF2B5EF4-FFF2-40B4-BE49-F238E27FC236}">
                  <a16:creationId xmlns:a16="http://schemas.microsoft.com/office/drawing/2014/main" id="{F865D424-985C-0F45-957A-E807213BC124}"/>
                </a:ext>
              </a:extLst>
            </p:cNvPr>
            <p:cNvSpPr/>
            <p:nvPr/>
          </p:nvSpPr>
          <p:spPr>
            <a:xfrm>
              <a:off x="2225258" y="4395591"/>
              <a:ext cx="6618044" cy="168103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TextBox 32">
              <a:extLst>
                <a:ext uri="{FF2B5EF4-FFF2-40B4-BE49-F238E27FC236}">
                  <a16:creationId xmlns:a16="http://schemas.microsoft.com/office/drawing/2014/main" id="{5425719E-98D7-1846-B3EE-341485464124}"/>
                </a:ext>
              </a:extLst>
            </p:cNvPr>
            <p:cNvSpPr txBox="1"/>
            <p:nvPr/>
          </p:nvSpPr>
          <p:spPr>
            <a:xfrm>
              <a:off x="2263554" y="2773823"/>
              <a:ext cx="3637245" cy="1503055"/>
            </a:xfrm>
            <a:prstGeom prst="rect">
              <a:avLst/>
            </a:prstGeom>
            <a:noFill/>
          </p:spPr>
          <p:txBody>
            <a:bodyPr wrap="square" rtlCol="0">
              <a:spAutoFit/>
            </a:bodyPr>
            <a:lstStyle/>
            <a:p>
              <a:pPr lvl="0" algn="just" defTabSz="1422400">
                <a:spcAft>
                  <a:spcPts val="0"/>
                </a:spcAft>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中国国民经济核算体系（</a:t>
              </a:r>
              <a:r>
                <a:rPr lang="en-US" altLang="zh-CN" sz="2400" b="1" smtClean="0">
                  <a:latin typeface="微软雅黑" panose="020B0503020204020204" pitchFamily="34" charset="-122"/>
                  <a:ea typeface="微软雅黑" panose="020B0503020204020204" pitchFamily="34" charset="-122"/>
                </a:rPr>
                <a:t>2002</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50" name="TextBox 33">
              <a:extLst>
                <a:ext uri="{FF2B5EF4-FFF2-40B4-BE49-F238E27FC236}">
                  <a16:creationId xmlns:a16="http://schemas.microsoft.com/office/drawing/2014/main" id="{439BED5F-DC20-9745-A6D4-77F92A296BC2}"/>
                </a:ext>
              </a:extLst>
            </p:cNvPr>
            <p:cNvSpPr txBox="1"/>
            <p:nvPr/>
          </p:nvSpPr>
          <p:spPr>
            <a:xfrm>
              <a:off x="2240543" y="4623619"/>
              <a:ext cx="6569571" cy="1503055"/>
            </a:xfrm>
            <a:prstGeom prst="rect">
              <a:avLst/>
            </a:prstGeom>
            <a:noFill/>
          </p:spPr>
          <p:txBody>
            <a:bodyPr wrap="square" rtlCol="0">
              <a:spAutoFit/>
            </a:bodyPr>
            <a:lstStyle/>
            <a:p>
              <a:pPr lvl="0" algn="just" defTabSz="1244600">
                <a:spcAft>
                  <a:spcPts val="0"/>
                </a:spcAft>
              </a:pP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彻底去除</a:t>
              </a:r>
              <a:r>
                <a:rPr lang="en-US" altLang="zh-CN"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MPS</a:t>
              </a: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核算内容，完全采用</a:t>
              </a:r>
              <a:r>
                <a:rPr lang="en-US" altLang="zh-CN"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SNA</a:t>
              </a:r>
              <a:r>
                <a:rPr lang="zh-CN" altLang="en-US" sz="2400" dirty="0">
                  <a:solidFill>
                    <a:prstClr val="black">
                      <a:hueOff val="0"/>
                      <a:satOff val="0"/>
                      <a:lumOff val="0"/>
                      <a:alphaOff val="0"/>
                    </a:prstClr>
                  </a:solidFill>
                  <a:latin typeface="微软雅黑" panose="020B0503020204020204" pitchFamily="34" charset="-122"/>
                  <a:ea typeface="微软雅黑" panose="020B0503020204020204" pitchFamily="34" charset="-122"/>
                </a:rPr>
                <a:t>的核算框架。</a:t>
              </a:r>
            </a:p>
          </p:txBody>
        </p:sp>
      </p:grpSp>
      <p:grpSp>
        <p:nvGrpSpPr>
          <p:cNvPr id="51" name="组合 47">
            <a:extLst>
              <a:ext uri="{FF2B5EF4-FFF2-40B4-BE49-F238E27FC236}">
                <a16:creationId xmlns:a16="http://schemas.microsoft.com/office/drawing/2014/main" id="{99238E77-F16A-0C41-A042-9E958E55CF09}"/>
              </a:ext>
            </a:extLst>
          </p:cNvPr>
          <p:cNvGrpSpPr/>
          <p:nvPr/>
        </p:nvGrpSpPr>
        <p:grpSpPr>
          <a:xfrm>
            <a:off x="429304" y="5430631"/>
            <a:ext cx="11094404" cy="1451989"/>
            <a:chOff x="1966933" y="-1528613"/>
            <a:chExt cx="5650869" cy="4727281"/>
          </a:xfrm>
        </p:grpSpPr>
        <p:sp>
          <p:nvSpPr>
            <p:cNvPr id="52" name="矩形 51">
              <a:extLst>
                <a:ext uri="{FF2B5EF4-FFF2-40B4-BE49-F238E27FC236}">
                  <a16:creationId xmlns:a16="http://schemas.microsoft.com/office/drawing/2014/main" id="{7579A906-2096-4140-9C9E-D2502CED532C}"/>
                </a:ext>
              </a:extLst>
            </p:cNvPr>
            <p:cNvSpPr/>
            <p:nvPr/>
          </p:nvSpPr>
          <p:spPr>
            <a:xfrm>
              <a:off x="2018282" y="-1528613"/>
              <a:ext cx="5599520" cy="3152846"/>
            </a:xfrm>
            <a:prstGeom prst="rect">
              <a:avLst/>
            </a:prstGeom>
            <a:solidFill>
              <a:srgbClr val="D16E8D"/>
            </a:solidFill>
            <a:ln w="25400" cap="flat" cmpd="sng" algn="ctr">
              <a:solidFill>
                <a:srgbClr val="D16E8D"/>
              </a:solidFill>
              <a:prstDash val="solid"/>
            </a:ln>
            <a:effectLst/>
            <a:scene3d>
              <a:camera prst="orthographicFront">
                <a:rot lat="0" lon="0" rev="0"/>
              </a:camera>
              <a:lightRig rig="glow" dir="t">
                <a:rot lat="0" lon="0" rev="14100000"/>
              </a:lightRig>
            </a:scene3d>
            <a:sp3d prstMaterial="softEdg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a:extLst>
                <a:ext uri="{FF2B5EF4-FFF2-40B4-BE49-F238E27FC236}">
                  <a16:creationId xmlns:a16="http://schemas.microsoft.com/office/drawing/2014/main" id="{059BAAFF-B1D6-724C-A218-921EE968B22B}"/>
                </a:ext>
              </a:extLst>
            </p:cNvPr>
            <p:cNvSpPr/>
            <p:nvPr/>
          </p:nvSpPr>
          <p:spPr>
            <a:xfrm>
              <a:off x="1979984" y="163467"/>
              <a:ext cx="5637818" cy="200103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4" name="TextBox 32">
              <a:extLst>
                <a:ext uri="{FF2B5EF4-FFF2-40B4-BE49-F238E27FC236}">
                  <a16:creationId xmlns:a16="http://schemas.microsoft.com/office/drawing/2014/main" id="{5C9E3023-219D-6348-A4DF-19451979F319}"/>
                </a:ext>
              </a:extLst>
            </p:cNvPr>
            <p:cNvSpPr txBox="1"/>
            <p:nvPr/>
          </p:nvSpPr>
          <p:spPr>
            <a:xfrm>
              <a:off x="2018282" y="-1496059"/>
              <a:ext cx="3087040" cy="1503056"/>
            </a:xfrm>
            <a:prstGeom prst="rect">
              <a:avLst/>
            </a:prstGeom>
            <a:noFill/>
          </p:spPr>
          <p:txBody>
            <a:bodyPr wrap="square" rtlCol="0">
              <a:spAutoFit/>
            </a:bodyPr>
            <a:lstStyle>
              <a:defPPr>
                <a:defRPr lang="zh-CN"/>
              </a:defPPr>
              <a:lvl1pPr lvl="0" algn="just" defTabSz="1422400">
                <a:spcAft>
                  <a:spcPts val="0"/>
                </a:spcAft>
                <a:defRPr sz="2400" b="1">
                  <a:latin typeface="微软雅黑" panose="020B0503020204020204" pitchFamily="34" charset="-122"/>
                  <a:ea typeface="微软雅黑" panose="020B0503020204020204" pitchFamily="34" charset="-122"/>
                </a:defRPr>
              </a:lvl1pPr>
            </a:lstStyle>
            <a:p>
              <a:r>
                <a:rPr lang="en-US" altLang="zh-CN" dirty="0"/>
                <a:t>《</a:t>
              </a:r>
              <a:r>
                <a:rPr lang="zh-CN" altLang="en-US" dirty="0"/>
                <a:t>中国国民经济核算体系（</a:t>
              </a:r>
              <a:r>
                <a:rPr lang="en-US" altLang="zh-CN" dirty="0"/>
                <a:t>2016</a:t>
              </a:r>
              <a:r>
                <a:rPr lang="zh-CN" altLang="en-US" dirty="0"/>
                <a:t>）</a:t>
              </a:r>
              <a:r>
                <a:rPr lang="en-US" altLang="zh-CN" dirty="0"/>
                <a:t>》</a:t>
              </a:r>
              <a:endParaRPr lang="zh-CN" altLang="en-US" dirty="0"/>
            </a:p>
          </p:txBody>
        </p:sp>
        <p:sp>
          <p:nvSpPr>
            <p:cNvPr id="63" name="TextBox 33">
              <a:extLst>
                <a:ext uri="{FF2B5EF4-FFF2-40B4-BE49-F238E27FC236}">
                  <a16:creationId xmlns:a16="http://schemas.microsoft.com/office/drawing/2014/main" id="{D69D9950-DD27-0249-BEEA-6C1599B0FE35}"/>
                </a:ext>
              </a:extLst>
            </p:cNvPr>
            <p:cNvSpPr txBox="1"/>
            <p:nvPr/>
          </p:nvSpPr>
          <p:spPr>
            <a:xfrm>
              <a:off x="1966933" y="493168"/>
              <a:ext cx="5622532" cy="2705500"/>
            </a:xfrm>
            <a:prstGeom prst="rect">
              <a:avLst/>
            </a:prstGeom>
            <a:noFill/>
          </p:spPr>
          <p:txBody>
            <a:bodyPr wrap="square" rtlCol="0">
              <a:spAutoFit/>
            </a:bodyPr>
            <a:lstStyle>
              <a:defPPr>
                <a:defRPr lang="zh-CN"/>
              </a:defPPr>
              <a:lvl1pPr lvl="0" algn="just" defTabSz="1244600">
                <a:spcAft>
                  <a:spcPts val="0"/>
                </a:spcAft>
                <a:defRPr sz="2400">
                  <a:solidFill>
                    <a:prstClr val="black">
                      <a:hueOff val="0"/>
                      <a:satOff val="0"/>
                      <a:lumOff val="0"/>
                      <a:alphaOff val="0"/>
                    </a:prstClr>
                  </a:solidFill>
                  <a:latin typeface="微软雅黑" panose="020B0503020204020204" pitchFamily="34" charset="-122"/>
                  <a:ea typeface="微软雅黑" panose="020B0503020204020204" pitchFamily="34" charset="-122"/>
                </a:defRPr>
              </a:lvl1pPr>
            </a:lstStyle>
            <a:p>
              <a:r>
                <a:rPr lang="zh-CN" altLang="en-US" dirty="0"/>
                <a:t>调整基本框架；更新基本概念和范围；细化基本分类；修订指标；改进核算方法</a:t>
              </a:r>
            </a:p>
          </p:txBody>
        </p:sp>
      </p:grpSp>
      <p:sp>
        <p:nvSpPr>
          <p:cNvPr id="64" name="矩形 63">
            <a:extLst>
              <a:ext uri="{FF2B5EF4-FFF2-40B4-BE49-F238E27FC236}">
                <a16:creationId xmlns:a16="http://schemas.microsoft.com/office/drawing/2014/main" id="{325D32F0-5379-1E4A-8773-29BD0A0341CD}"/>
              </a:ext>
            </a:extLst>
          </p:cNvPr>
          <p:cNvSpPr/>
          <p:nvPr/>
        </p:nvSpPr>
        <p:spPr>
          <a:xfrm>
            <a:off x="6877319" y="6521055"/>
            <a:ext cx="3950284"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CH1-7</a:t>
            </a:r>
            <a:r>
              <a:rPr lang="zh-CN" altLang="en-US" dirty="0">
                <a:latin typeface="KaiTi" panose="02010609060101010101" pitchFamily="49" charset="-122"/>
                <a:ea typeface="KaiTi" panose="02010609060101010101" pitchFamily="49" charset="-122"/>
              </a:rPr>
              <a:t> 国民经济统计学的产生与发展</a:t>
            </a:r>
          </a:p>
        </p:txBody>
      </p:sp>
    </p:spTree>
    <p:extLst>
      <p:ext uri="{BB962C8B-B14F-4D97-AF65-F5344CB8AC3E}">
        <p14:creationId xmlns:p14="http://schemas.microsoft.com/office/powerpoint/2010/main" val="2256625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485E7C-803E-41CB-90F4-A3BE77FF8B00}"/>
              </a:ext>
            </a:extLst>
          </p:cNvPr>
          <p:cNvSpPr/>
          <p:nvPr/>
        </p:nvSpPr>
        <p:spPr>
          <a:xfrm>
            <a:off x="3114673" y="2028825"/>
            <a:ext cx="5962650" cy="28003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F1DDD99-73BB-464A-8CA8-FF0F76F6DD2A}"/>
              </a:ext>
            </a:extLst>
          </p:cNvPr>
          <p:cNvGrpSpPr/>
          <p:nvPr/>
        </p:nvGrpSpPr>
        <p:grpSpPr>
          <a:xfrm>
            <a:off x="4290985" y="2698365"/>
            <a:ext cx="3610030" cy="1476232"/>
            <a:chOff x="791580" y="1103412"/>
            <a:chExt cx="1728192" cy="1826096"/>
          </a:xfrm>
        </p:grpSpPr>
        <p:sp>
          <p:nvSpPr>
            <p:cNvPr id="7" name="矩形 6">
              <a:extLst>
                <a:ext uri="{FF2B5EF4-FFF2-40B4-BE49-F238E27FC236}">
                  <a16:creationId xmlns:a16="http://schemas.microsoft.com/office/drawing/2014/main" id="{FA575E6B-EB5E-457E-B2DC-6B718925B4F4}"/>
                </a:ext>
              </a:extLst>
            </p:cNvPr>
            <p:cNvSpPr/>
            <p:nvPr/>
          </p:nvSpPr>
          <p:spPr>
            <a:xfrm rot="5400000">
              <a:off x="742628" y="1152364"/>
              <a:ext cx="1826096" cy="1728192"/>
            </a:xfrm>
            <a:prstGeom prst="rect">
              <a:avLst/>
            </a:prstGeom>
            <a:noFill/>
            <a:ln w="76200" cmpd="sng">
              <a:solidFill>
                <a:srgbClr val="00A9F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B7A913B-47EC-499E-AE16-83D9D68C9303}"/>
                </a:ext>
              </a:extLst>
            </p:cNvPr>
            <p:cNvSpPr/>
            <p:nvPr/>
          </p:nvSpPr>
          <p:spPr>
            <a:xfrm rot="5400000">
              <a:off x="923373" y="1223614"/>
              <a:ext cx="1464606" cy="1585694"/>
            </a:xfrm>
            <a:prstGeom prst="rect">
              <a:avLst/>
            </a:prstGeom>
            <a:solidFill>
              <a:srgbClr val="00A9F3"/>
            </a:solidFill>
            <a:ln w="215900" cmpd="thickThi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TextBox 7">
            <a:extLst>
              <a:ext uri="{FF2B5EF4-FFF2-40B4-BE49-F238E27FC236}">
                <a16:creationId xmlns:a16="http://schemas.microsoft.com/office/drawing/2014/main" id="{981F1076-B85A-4FB4-8E5C-4BDE7EFC904F}"/>
              </a:ext>
            </a:extLst>
          </p:cNvPr>
          <p:cNvSpPr txBox="1"/>
          <p:nvPr/>
        </p:nvSpPr>
        <p:spPr>
          <a:xfrm>
            <a:off x="5362464" y="2997088"/>
            <a:ext cx="1467068" cy="861774"/>
          </a:xfrm>
          <a:prstGeom prst="rect">
            <a:avLst/>
          </a:prstGeom>
          <a:noFill/>
        </p:spPr>
        <p:txBody>
          <a:bodyPr wrap="none" rtlCol="0">
            <a:spAutoFit/>
          </a:bodyPr>
          <a:lstStyle/>
          <a:p>
            <a:pPr algn="ctr"/>
            <a:r>
              <a:rPr lang="zh-CN" altLang="en-US" sz="5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a:t>
            </a:r>
          </a:p>
        </p:txBody>
      </p:sp>
      <p:sp>
        <p:nvSpPr>
          <p:cNvPr id="10" name="文本框 9">
            <a:extLst>
              <a:ext uri="{FF2B5EF4-FFF2-40B4-BE49-F238E27FC236}">
                <a16:creationId xmlns:a16="http://schemas.microsoft.com/office/drawing/2014/main" id="{90E470FE-A0AB-5144-A216-033C21DB06BC}"/>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404410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60C25B3-EA20-41F5-991B-33027E003AD8}"/>
              </a:ext>
            </a:extLst>
          </p:cNvPr>
          <p:cNvGrpSpPr/>
          <p:nvPr/>
        </p:nvGrpSpPr>
        <p:grpSpPr>
          <a:xfrm>
            <a:off x="6496049" y="2304215"/>
            <a:ext cx="4533901" cy="3808536"/>
            <a:chOff x="6496049" y="2332790"/>
            <a:chExt cx="4533901" cy="3808536"/>
          </a:xfrm>
        </p:grpSpPr>
        <p:sp>
          <p:nvSpPr>
            <p:cNvPr id="28" name="矩形 27">
              <a:extLst>
                <a:ext uri="{FF2B5EF4-FFF2-40B4-BE49-F238E27FC236}">
                  <a16:creationId xmlns:a16="http://schemas.microsoft.com/office/drawing/2014/main" id="{BEE49575-DDC8-469A-82A3-4D5B6639AC34}"/>
                </a:ext>
              </a:extLst>
            </p:cNvPr>
            <p:cNvSpPr/>
            <p:nvPr/>
          </p:nvSpPr>
          <p:spPr>
            <a:xfrm>
              <a:off x="6496049" y="2896569"/>
              <a:ext cx="4533900" cy="3244757"/>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DE13502-D704-4CB6-A1AF-CB76E8423470}"/>
                </a:ext>
              </a:extLst>
            </p:cNvPr>
            <p:cNvSpPr/>
            <p:nvPr/>
          </p:nvSpPr>
          <p:spPr>
            <a:xfrm>
              <a:off x="6496050" y="2332790"/>
              <a:ext cx="4533900" cy="540000"/>
            </a:xfrm>
            <a:prstGeom prst="rect">
              <a:avLst/>
            </a:prstGeom>
            <a:solidFill>
              <a:srgbClr val="8FC3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CD7A0A50-A1E9-47F1-B630-0444970FB2E5}"/>
              </a:ext>
            </a:extLst>
          </p:cNvPr>
          <p:cNvSpPr/>
          <p:nvPr/>
        </p:nvSpPr>
        <p:spPr>
          <a:xfrm>
            <a:off x="803970" y="323364"/>
            <a:ext cx="6069290" cy="553998"/>
          </a:xfrm>
          <a:prstGeom prst="rect">
            <a:avLst/>
          </a:prstGeom>
        </p:spPr>
        <p:txBody>
          <a:bodyPr wrap="none">
            <a:spAutoFit/>
          </a:bodyPr>
          <a:lstStyle/>
          <a:p>
            <a:r>
              <a:rPr lang="zh-CN" altLang="en-US" sz="3000" b="1" dirty="0">
                <a:solidFill>
                  <a:schemeClr val="bg1"/>
                </a:solidFill>
              </a:rPr>
              <a:t> 一、信息社会中的国民经济统计学</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5179294-9617-4BC3-8AEC-0616E33AB98C}"/>
              </a:ext>
            </a:extLst>
          </p:cNvPr>
          <p:cNvSpPr/>
          <p:nvPr/>
        </p:nvSpPr>
        <p:spPr>
          <a:xfrm>
            <a:off x="11386614" y="2304215"/>
            <a:ext cx="146586" cy="3808536"/>
          </a:xfrm>
          <a:prstGeom prst="rect">
            <a:avLst/>
          </a:prstGeom>
          <a:solidFill>
            <a:srgbClr val="94C93D">
              <a:alpha val="40000"/>
            </a:srgbClr>
          </a:solidFill>
          <a:ln>
            <a:noFill/>
          </a:ln>
          <a:effectLst/>
          <a:scene3d>
            <a:camera prst="orthographicFront">
              <a:rot lat="0" lon="0" rev="0"/>
            </a:camera>
            <a:lightRig rig="balanced" dir="t">
              <a:rot lat="0" lon="0" rev="8700000"/>
            </a:lightRig>
          </a:scene3d>
          <a:sp3d/>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15" name="图文框 14">
            <a:extLst>
              <a:ext uri="{FF2B5EF4-FFF2-40B4-BE49-F238E27FC236}">
                <a16:creationId xmlns:a16="http://schemas.microsoft.com/office/drawing/2014/main" id="{3DF901E5-5945-4810-A7B9-9A71A58848AF}"/>
              </a:ext>
            </a:extLst>
          </p:cNvPr>
          <p:cNvSpPr/>
          <p:nvPr/>
        </p:nvSpPr>
        <p:spPr>
          <a:xfrm>
            <a:off x="515938" y="2304215"/>
            <a:ext cx="5652564" cy="3808536"/>
          </a:xfrm>
          <a:prstGeom prst="frame">
            <a:avLst>
              <a:gd name="adj1" fmla="val 5450"/>
            </a:avLst>
          </a:prstGeom>
          <a:solidFill>
            <a:srgbClr val="94C93D">
              <a:alpha val="40000"/>
            </a:srgbClr>
          </a:solidFill>
          <a:ln>
            <a:noFill/>
          </a:ln>
          <a:effectLst>
            <a:outerShdw blurRad="44450" dist="27940" dir="5400000" algn="ctr">
              <a:srgbClr val="000000">
                <a:alpha val="32000"/>
              </a:srgbClr>
            </a:outerShdw>
          </a:effectLst>
        </p:spPr>
        <p:style>
          <a:lnRef idx="0">
            <a:schemeClr val="accent2">
              <a:hueOff val="0"/>
              <a:satOff val="0"/>
              <a:lumOff val="0"/>
              <a:alphaOff val="0"/>
            </a:schemeClr>
          </a:lnRef>
          <a:fillRef idx="1">
            <a:scrgbClr r="0" g="0" b="0"/>
          </a:fillRef>
          <a:effectRef idx="0">
            <a:schemeClr val="accent2">
              <a:tint val="50000"/>
              <a:alpha val="4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sp>
        <p:nvSpPr>
          <p:cNvPr id="27" name="对角圆角矩形 10">
            <a:extLst>
              <a:ext uri="{FF2B5EF4-FFF2-40B4-BE49-F238E27FC236}">
                <a16:creationId xmlns:a16="http://schemas.microsoft.com/office/drawing/2014/main" id="{347A1711-A3EC-47E2-9FCB-812AB9F2297C}"/>
              </a:ext>
            </a:extLst>
          </p:cNvPr>
          <p:cNvSpPr/>
          <p:nvPr/>
        </p:nvSpPr>
        <p:spPr>
          <a:xfrm>
            <a:off x="515938" y="1276562"/>
            <a:ext cx="3238612" cy="720000"/>
          </a:xfrm>
          <a:prstGeom prst="round2Diag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algn="ctr"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国民经济统计学</a:t>
            </a:r>
            <a:endParaRPr lang="zh-CN" altLang="en-US" sz="2800" b="1" dirty="0">
              <a:solidFill>
                <a:schemeClr val="bg1"/>
              </a:solidFill>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EAFB8E65-C5B9-4855-B4BE-7F8CB2434BA6}"/>
              </a:ext>
            </a:extLst>
          </p:cNvPr>
          <p:cNvSpPr/>
          <p:nvPr/>
        </p:nvSpPr>
        <p:spPr>
          <a:xfrm>
            <a:off x="6616700" y="2327994"/>
            <a:ext cx="1582920" cy="492443"/>
          </a:xfrm>
          <a:prstGeom prst="rect">
            <a:avLst/>
          </a:prstGeom>
        </p:spPr>
        <p:txBody>
          <a:bodyPr wrap="square">
            <a:spAutoFit/>
          </a:bodyPr>
          <a:lstStyle/>
          <a:p>
            <a:r>
              <a:rPr lang="zh-CN" altLang="en-US" sz="2600" b="1" dirty="0">
                <a:solidFill>
                  <a:schemeClr val="bg1"/>
                </a:solidFill>
                <a:effectLst>
                  <a:outerShdw blurRad="38100" dist="38100" dir="2700000" algn="tl">
                    <a:srgbClr val="000000">
                      <a:alpha val="43137"/>
                    </a:srgbClr>
                  </a:outerShdw>
                </a:effectLst>
              </a:rPr>
              <a:t>两类人</a:t>
            </a:r>
          </a:p>
        </p:txBody>
      </p:sp>
      <p:sp>
        <p:nvSpPr>
          <p:cNvPr id="6" name="矩形 5">
            <a:extLst>
              <a:ext uri="{FF2B5EF4-FFF2-40B4-BE49-F238E27FC236}">
                <a16:creationId xmlns:a16="http://schemas.microsoft.com/office/drawing/2014/main" id="{02485D47-E498-4B5A-9A29-244F3EF6AC72}"/>
              </a:ext>
            </a:extLst>
          </p:cNvPr>
          <p:cNvSpPr/>
          <p:nvPr/>
        </p:nvSpPr>
        <p:spPr>
          <a:xfrm>
            <a:off x="6496049" y="3131492"/>
            <a:ext cx="4533899" cy="2797048"/>
          </a:xfrm>
          <a:prstGeom prst="rect">
            <a:avLst/>
          </a:prstGeom>
        </p:spPr>
        <p:txBody>
          <a:bodyPr wrap="square">
            <a:spAutoFit/>
          </a:bodyPr>
          <a:lstStyle/>
          <a:p>
            <a:pPr algn="just">
              <a:lnSpc>
                <a:spcPct val="150000"/>
              </a:lnSpc>
            </a:pPr>
            <a:r>
              <a:rPr lang="en-US" altLang="zh-CN" sz="2400" b="1" dirty="0"/>
              <a:t>1.</a:t>
            </a:r>
            <a:r>
              <a:rPr lang="zh-CN" altLang="en-US" sz="2400" b="1" dirty="0"/>
              <a:t> 搞统计的人</a:t>
            </a:r>
            <a:endParaRPr lang="en-US" altLang="zh-CN" sz="2400" b="1" dirty="0"/>
          </a:p>
          <a:p>
            <a:pPr algn="just">
              <a:lnSpc>
                <a:spcPct val="150000"/>
              </a:lnSpc>
            </a:pPr>
            <a:r>
              <a:rPr lang="zh-CN" altLang="en-US" sz="2400" dirty="0"/>
              <a:t>（经济统计信息生产者）</a:t>
            </a:r>
          </a:p>
          <a:p>
            <a:pPr algn="just">
              <a:lnSpc>
                <a:spcPct val="150000"/>
              </a:lnSpc>
            </a:pPr>
            <a:endParaRPr lang="en-US" altLang="zh-CN" sz="2400" dirty="0"/>
          </a:p>
          <a:p>
            <a:pPr algn="just">
              <a:lnSpc>
                <a:spcPct val="150000"/>
              </a:lnSpc>
            </a:pPr>
            <a:r>
              <a:rPr lang="en-US" altLang="zh-CN" sz="2400" b="1" dirty="0"/>
              <a:t>2.</a:t>
            </a:r>
            <a:r>
              <a:rPr lang="zh-CN" altLang="en-US" sz="2400" b="1" dirty="0"/>
              <a:t> 用统计的人</a:t>
            </a:r>
            <a:endParaRPr lang="en-US" altLang="zh-CN" sz="2400" b="1" dirty="0"/>
          </a:p>
          <a:p>
            <a:pPr algn="just">
              <a:lnSpc>
                <a:spcPct val="150000"/>
              </a:lnSpc>
            </a:pPr>
            <a:r>
              <a:rPr lang="zh-CN" altLang="en-US" sz="2400" dirty="0"/>
              <a:t>（经济统计信息使用者）</a:t>
            </a:r>
          </a:p>
        </p:txBody>
      </p:sp>
      <p:sp>
        <p:nvSpPr>
          <p:cNvPr id="8" name="灯片编号占位符 7">
            <a:extLst>
              <a:ext uri="{FF2B5EF4-FFF2-40B4-BE49-F238E27FC236}">
                <a16:creationId xmlns:a16="http://schemas.microsoft.com/office/drawing/2014/main" id="{B976500E-92CA-4BA0-ADD0-396092F008F6}"/>
              </a:ext>
            </a:extLst>
          </p:cNvPr>
          <p:cNvSpPr>
            <a:spLocks noGrp="1"/>
          </p:cNvSpPr>
          <p:nvPr>
            <p:ph type="sldNum" sz="quarter" idx="4"/>
          </p:nvPr>
        </p:nvSpPr>
        <p:spPr/>
        <p:txBody>
          <a:bodyPr/>
          <a:lstStyle/>
          <a:p>
            <a:fld id="{089E6A1B-787B-48C2-89E0-46ED219FD4E0}" type="slidenum">
              <a:rPr lang="zh-CN" altLang="en-US" smtClean="0"/>
              <a:pPr/>
              <a:t>5</a:t>
            </a:fld>
            <a:endParaRPr lang="zh-CN" altLang="en-US" dirty="0"/>
          </a:p>
        </p:txBody>
      </p:sp>
      <p:pic>
        <p:nvPicPr>
          <p:cNvPr id="13" name="图片 12">
            <a:extLst>
              <a:ext uri="{FF2B5EF4-FFF2-40B4-BE49-F238E27FC236}">
                <a16:creationId xmlns:a16="http://schemas.microsoft.com/office/drawing/2014/main" id="{319950CD-AA5F-3A4B-96D5-232A8D314DD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340" r="4627" b="12450"/>
          <a:stretch/>
        </p:blipFill>
        <p:spPr>
          <a:xfrm>
            <a:off x="1262815" y="2767380"/>
            <a:ext cx="4407108" cy="2882205"/>
          </a:xfrm>
          <a:prstGeom prst="rect">
            <a:avLst/>
          </a:prstGeom>
        </p:spPr>
      </p:pic>
      <p:sp>
        <p:nvSpPr>
          <p:cNvPr id="18" name="矩形 17">
            <a:extLst>
              <a:ext uri="{FF2B5EF4-FFF2-40B4-BE49-F238E27FC236}">
                <a16:creationId xmlns:a16="http://schemas.microsoft.com/office/drawing/2014/main" id="{94760A18-BD02-6649-B8EF-D9E837D5A5D3}"/>
              </a:ext>
            </a:extLst>
          </p:cNvPr>
          <p:cNvSpPr/>
          <p:nvPr/>
        </p:nvSpPr>
        <p:spPr>
          <a:xfrm>
            <a:off x="4035312" y="1616828"/>
            <a:ext cx="7351302" cy="400110"/>
          </a:xfrm>
          <a:prstGeom prst="rect">
            <a:avLst/>
          </a:prstGeom>
        </p:spPr>
        <p:txBody>
          <a:bodyPr wrap="square">
            <a:spAutoFit/>
          </a:bodyPr>
          <a:lstStyle/>
          <a:p>
            <a:r>
              <a:rPr lang="zh-CN" altLang="en-US" sz="2000" b="1" dirty="0"/>
              <a:t>研究如何对国民经济运行的全过程进行数量描述和分析的学问</a:t>
            </a:r>
            <a:r>
              <a:rPr lang="zh-CN" altLang="en-US" sz="2000" dirty="0"/>
              <a:t>。</a:t>
            </a:r>
          </a:p>
        </p:txBody>
      </p:sp>
      <p:sp>
        <p:nvSpPr>
          <p:cNvPr id="2" name="矩形 1">
            <a:extLst>
              <a:ext uri="{FF2B5EF4-FFF2-40B4-BE49-F238E27FC236}">
                <a16:creationId xmlns:a16="http://schemas.microsoft.com/office/drawing/2014/main" id="{50BDB906-8752-0344-B067-FC8E60592C98}"/>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Tree>
    <p:extLst>
      <p:ext uri="{BB962C8B-B14F-4D97-AF65-F5344CB8AC3E}">
        <p14:creationId xmlns:p14="http://schemas.microsoft.com/office/powerpoint/2010/main" val="45656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7A0A50-A1E9-47F1-B630-0444970FB2E5}"/>
              </a:ext>
            </a:extLst>
          </p:cNvPr>
          <p:cNvSpPr/>
          <p:nvPr/>
        </p:nvSpPr>
        <p:spPr>
          <a:xfrm>
            <a:off x="803970" y="323364"/>
            <a:ext cx="11455380" cy="553998"/>
          </a:xfrm>
          <a:prstGeom prst="rect">
            <a:avLst/>
          </a:prstGeom>
        </p:spPr>
        <p:txBody>
          <a:bodyPr wrap="none">
            <a:spAutoFit/>
          </a:bodyPr>
          <a:lstStyle/>
          <a:p>
            <a:r>
              <a:rPr lang="zh-CN" altLang="en-US" sz="3000" b="1" dirty="0">
                <a:solidFill>
                  <a:schemeClr val="bg1"/>
                </a:solidFill>
              </a:rPr>
              <a:t> 二、现代经济社会发展对国民经济统计信息及其方法论研究的需求</a:t>
            </a:r>
          </a:p>
        </p:txBody>
      </p:sp>
      <p:sp>
        <p:nvSpPr>
          <p:cNvPr id="4" name="五边形 1">
            <a:extLst>
              <a:ext uri="{FF2B5EF4-FFF2-40B4-BE49-F238E27FC236}">
                <a16:creationId xmlns:a16="http://schemas.microsoft.com/office/drawing/2014/main" id="{8A197C67-6E2B-4516-9837-2B53820B8194}"/>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615DE961-135E-4740-8998-8805E9D8D813}"/>
              </a:ext>
            </a:extLst>
          </p:cNvPr>
          <p:cNvSpPr>
            <a:spLocks noGrp="1"/>
          </p:cNvSpPr>
          <p:nvPr>
            <p:ph type="sldNum" sz="quarter" idx="4"/>
          </p:nvPr>
        </p:nvSpPr>
        <p:spPr/>
        <p:txBody>
          <a:bodyPr/>
          <a:lstStyle/>
          <a:p>
            <a:fld id="{089E6A1B-787B-48C2-89E0-46ED219FD4E0}" type="slidenum">
              <a:rPr lang="zh-CN" altLang="en-US" smtClean="0"/>
              <a:pPr/>
              <a:t>6</a:t>
            </a:fld>
            <a:endParaRPr lang="zh-CN" altLang="en-US" dirty="0"/>
          </a:p>
        </p:txBody>
      </p:sp>
      <p:grpSp>
        <p:nvGrpSpPr>
          <p:cNvPr id="18" name="组合 17">
            <a:extLst>
              <a:ext uri="{FF2B5EF4-FFF2-40B4-BE49-F238E27FC236}">
                <a16:creationId xmlns:a16="http://schemas.microsoft.com/office/drawing/2014/main" id="{63004703-EB7B-0D4C-B49D-853C07ADE047}"/>
              </a:ext>
            </a:extLst>
          </p:cNvPr>
          <p:cNvGrpSpPr/>
          <p:nvPr/>
        </p:nvGrpSpPr>
        <p:grpSpPr>
          <a:xfrm>
            <a:off x="4855576" y="1753849"/>
            <a:ext cx="775871" cy="4092315"/>
            <a:chOff x="3161605" y="3783143"/>
            <a:chExt cx="1026311" cy="3861469"/>
          </a:xfrm>
          <a:effectLst>
            <a:outerShdw blurRad="50800" dist="38100" dir="2700000" algn="tl" rotWithShape="0">
              <a:prstClr val="black">
                <a:alpha val="40000"/>
              </a:prstClr>
            </a:outerShdw>
          </a:effectLst>
        </p:grpSpPr>
        <p:grpSp>
          <p:nvGrpSpPr>
            <p:cNvPr id="19" name="组合 16">
              <a:extLst>
                <a:ext uri="{FF2B5EF4-FFF2-40B4-BE49-F238E27FC236}">
                  <a16:creationId xmlns:a16="http://schemas.microsoft.com/office/drawing/2014/main" id="{3E31C9D6-B1A3-C14E-87E9-0AB57BBEADDE}"/>
                </a:ext>
              </a:extLst>
            </p:cNvPr>
            <p:cNvGrpSpPr/>
            <p:nvPr/>
          </p:nvGrpSpPr>
          <p:grpSpPr>
            <a:xfrm>
              <a:off x="3163398" y="3783143"/>
              <a:ext cx="1024518" cy="3861469"/>
              <a:chOff x="3163398" y="3783143"/>
              <a:chExt cx="1024518" cy="3861469"/>
            </a:xfrm>
          </p:grpSpPr>
          <p:sp>
            <p:nvSpPr>
              <p:cNvPr id="21" name="任意多边形 8">
                <a:extLst>
                  <a:ext uri="{FF2B5EF4-FFF2-40B4-BE49-F238E27FC236}">
                    <a16:creationId xmlns:a16="http://schemas.microsoft.com/office/drawing/2014/main" id="{DE7452AB-60F5-7E45-B4A9-83A219EEFB95}"/>
                  </a:ext>
                </a:extLst>
              </p:cNvPr>
              <p:cNvSpPr/>
              <p:nvPr/>
            </p:nvSpPr>
            <p:spPr>
              <a:xfrm>
                <a:off x="3174667" y="5713877"/>
                <a:ext cx="1013249" cy="1930735"/>
              </a:xfrm>
              <a:custGeom>
                <a:avLst/>
                <a:gdLst>
                  <a:gd name="connsiteX0" fmla="*/ 0 w 1013249"/>
                  <a:gd name="connsiteY0" fmla="*/ 0 h 1930735"/>
                  <a:gd name="connsiteX1" fmla="*/ 506624 w 1013249"/>
                  <a:gd name="connsiteY1" fmla="*/ 0 h 1930735"/>
                  <a:gd name="connsiteX2" fmla="*/ 506624 w 1013249"/>
                  <a:gd name="connsiteY2" fmla="*/ 1930735 h 1930735"/>
                  <a:gd name="connsiteX3" fmla="*/ 1013249 w 1013249"/>
                  <a:gd name="connsiteY3" fmla="*/ 1930735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0"/>
                    </a:moveTo>
                    <a:lnTo>
                      <a:pt x="506624" y="0"/>
                    </a:lnTo>
                    <a:lnTo>
                      <a:pt x="506624" y="1930735"/>
                    </a:lnTo>
                    <a:lnTo>
                      <a:pt x="1013249" y="1930735"/>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sp>
            <p:nvSpPr>
              <p:cNvPr id="22" name="任意多边形 11">
                <a:extLst>
                  <a:ext uri="{FF2B5EF4-FFF2-40B4-BE49-F238E27FC236}">
                    <a16:creationId xmlns:a16="http://schemas.microsoft.com/office/drawing/2014/main" id="{C8A34AA2-BE90-0949-9D57-84AFC4AB8EB2}"/>
                  </a:ext>
                </a:extLst>
              </p:cNvPr>
              <p:cNvSpPr/>
              <p:nvPr/>
            </p:nvSpPr>
            <p:spPr>
              <a:xfrm>
                <a:off x="3163398" y="3783143"/>
                <a:ext cx="1013249" cy="1930735"/>
              </a:xfrm>
              <a:custGeom>
                <a:avLst/>
                <a:gdLst>
                  <a:gd name="connsiteX0" fmla="*/ 0 w 1013249"/>
                  <a:gd name="connsiteY0" fmla="*/ 1930735 h 1930735"/>
                  <a:gd name="connsiteX1" fmla="*/ 506624 w 1013249"/>
                  <a:gd name="connsiteY1" fmla="*/ 1930735 h 1930735"/>
                  <a:gd name="connsiteX2" fmla="*/ 506624 w 1013249"/>
                  <a:gd name="connsiteY2" fmla="*/ 0 h 1930735"/>
                  <a:gd name="connsiteX3" fmla="*/ 1013249 w 1013249"/>
                  <a:gd name="connsiteY3" fmla="*/ 0 h 1930735"/>
                </a:gdLst>
                <a:ahLst/>
                <a:cxnLst>
                  <a:cxn ang="0">
                    <a:pos x="connsiteX0" y="connsiteY0"/>
                  </a:cxn>
                  <a:cxn ang="0">
                    <a:pos x="connsiteX1" y="connsiteY1"/>
                  </a:cxn>
                  <a:cxn ang="0">
                    <a:pos x="connsiteX2" y="connsiteY2"/>
                  </a:cxn>
                  <a:cxn ang="0">
                    <a:pos x="connsiteX3" y="connsiteY3"/>
                  </a:cxn>
                </a:cxnLst>
                <a:rect l="l" t="t" r="r" b="b"/>
                <a:pathLst>
                  <a:path w="1013249" h="1930735">
                    <a:moveTo>
                      <a:pt x="0" y="1930735"/>
                    </a:moveTo>
                    <a:lnTo>
                      <a:pt x="506624" y="1930735"/>
                    </a:lnTo>
                    <a:lnTo>
                      <a:pt x="506624" y="0"/>
                    </a:lnTo>
                    <a:lnTo>
                      <a:pt x="101324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64813" tIns="910856" rIns="464813" bIns="910856" numCol="1" spcCol="1270" anchor="ctr" anchorCtr="0">
                <a:noAutofit/>
              </a:bodyPr>
              <a:lstStyle/>
              <a:p>
                <a:pPr lvl="0" algn="ctr" defTabSz="311150">
                  <a:lnSpc>
                    <a:spcPct val="90000"/>
                  </a:lnSpc>
                  <a:spcBef>
                    <a:spcPct val="0"/>
                  </a:spcBef>
                  <a:spcAft>
                    <a:spcPct val="35000"/>
                  </a:spcAft>
                </a:pPr>
                <a:endParaRPr lang="zh-CN" altLang="en-US" sz="700" kern="1200"/>
              </a:p>
            </p:txBody>
          </p:sp>
        </p:grpSp>
        <p:sp>
          <p:nvSpPr>
            <p:cNvPr id="20" name="任意多边形 9">
              <a:extLst>
                <a:ext uri="{FF2B5EF4-FFF2-40B4-BE49-F238E27FC236}">
                  <a16:creationId xmlns:a16="http://schemas.microsoft.com/office/drawing/2014/main" id="{C7566F73-9EAC-FD4B-9AF9-40D4A4322525}"/>
                </a:ext>
              </a:extLst>
            </p:cNvPr>
            <p:cNvSpPr/>
            <p:nvPr/>
          </p:nvSpPr>
          <p:spPr>
            <a:xfrm>
              <a:off x="3161605" y="5668157"/>
              <a:ext cx="1013249" cy="91440"/>
            </a:xfrm>
            <a:custGeom>
              <a:avLst/>
              <a:gdLst>
                <a:gd name="connsiteX0" fmla="*/ 0 w 1013249"/>
                <a:gd name="connsiteY0" fmla="*/ 45720 h 91440"/>
                <a:gd name="connsiteX1" fmla="*/ 1013249 w 1013249"/>
                <a:gd name="connsiteY1" fmla="*/ 45720 h 91440"/>
              </a:gdLst>
              <a:ahLst/>
              <a:cxnLst>
                <a:cxn ang="0">
                  <a:pos x="connsiteX0" y="connsiteY0"/>
                </a:cxn>
                <a:cxn ang="0">
                  <a:pos x="connsiteX1" y="connsiteY1"/>
                </a:cxn>
              </a:cxnLst>
              <a:rect l="l" t="t" r="r" b="b"/>
              <a:pathLst>
                <a:path w="1013249" h="91440">
                  <a:moveTo>
                    <a:pt x="0" y="45720"/>
                  </a:moveTo>
                  <a:lnTo>
                    <a:pt x="101324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93993" tIns="20389" rIns="493994" bIns="20389" numCol="1" spcCol="1270" anchor="ctr" anchorCtr="0">
              <a:noAutofit/>
            </a:bodyPr>
            <a:lstStyle/>
            <a:p>
              <a:pPr lvl="0" algn="ctr" defTabSz="222250">
                <a:lnSpc>
                  <a:spcPct val="90000"/>
                </a:lnSpc>
                <a:spcBef>
                  <a:spcPct val="0"/>
                </a:spcBef>
                <a:spcAft>
                  <a:spcPct val="35000"/>
                </a:spcAft>
              </a:pPr>
              <a:endParaRPr lang="zh-CN" altLang="en-US" sz="500" kern="1200"/>
            </a:p>
          </p:txBody>
        </p:sp>
      </p:grpSp>
      <p:sp>
        <p:nvSpPr>
          <p:cNvPr id="23" name="椭圆 22">
            <a:extLst>
              <a:ext uri="{FF2B5EF4-FFF2-40B4-BE49-F238E27FC236}">
                <a16:creationId xmlns:a16="http://schemas.microsoft.com/office/drawing/2014/main" id="{BEAB0675-0857-7640-852F-1E7A80349790}"/>
              </a:ext>
            </a:extLst>
          </p:cNvPr>
          <p:cNvSpPr/>
          <p:nvPr/>
        </p:nvSpPr>
        <p:spPr>
          <a:xfrm rot="16200000">
            <a:off x="2074924" y="2568226"/>
            <a:ext cx="2361972" cy="2366340"/>
          </a:xfrm>
          <a:prstGeom prst="ellipse">
            <a:avLst/>
          </a:prstGeom>
          <a:gradFill flip="none" rotWithShape="1">
            <a:gsLst>
              <a:gs pos="0">
                <a:schemeClr val="bg1"/>
              </a:gs>
              <a:gs pos="50000">
                <a:schemeClr val="bg1"/>
              </a:gs>
              <a:gs pos="100000">
                <a:schemeClr val="accent6">
                  <a:lumMod val="40000"/>
                  <a:lumOff val="60000"/>
                </a:schemeClr>
              </a:gs>
            </a:gsLst>
            <a:path path="circle">
              <a:fillToRect l="50000" t="50000" r="50000" b="50000"/>
            </a:path>
            <a:tileRect/>
          </a:gradFill>
          <a:ln w="317500" cap="sq" cmpd="thickThin">
            <a:solidFill>
              <a:srgbClr val="00A9F3"/>
            </a:solidFill>
            <a:prstDash val="solid"/>
            <a:bevel/>
          </a:ln>
          <a:scene3d>
            <a:camera prst="orthographicFront"/>
            <a:lightRig rig="threePt" dir="t"/>
          </a:scene3d>
          <a:sp3d>
            <a:bevelT w="152400" h="508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41274" tIns="41275" rIns="41275" bIns="41274" numCol="1" spcCol="1270" anchor="ctr" anchorCtr="0">
            <a:noAutofit/>
          </a:bodyPr>
          <a:lstStyle/>
          <a:p>
            <a:pPr lvl="0" algn="ctr" defTabSz="2889250">
              <a:lnSpc>
                <a:spcPct val="90000"/>
              </a:lnSpc>
              <a:spcBef>
                <a:spcPct val="0"/>
              </a:spcBef>
              <a:spcAft>
                <a:spcPct val="35000"/>
              </a:spcAft>
            </a:pPr>
            <a:r>
              <a:rPr lang="zh-CN" altLang="en-US" sz="3000" b="1" kern="1200" dirty="0">
                <a:solidFill>
                  <a:srgbClr val="00A9F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五大需求主体</a:t>
            </a:r>
            <a:endParaRPr lang="zh-CN" altLang="en-US" sz="3000" kern="1200" dirty="0">
              <a:solidFill>
                <a:srgbClr val="00A9F3"/>
              </a:solidFill>
              <a:effectLst>
                <a:outerShdw blurRad="38100" dist="38100" dir="2700000" algn="tl">
                  <a:srgbClr val="000000">
                    <a:alpha val="43137"/>
                  </a:srgbClr>
                </a:outerShdw>
              </a:effectLst>
            </a:endParaRPr>
          </a:p>
        </p:txBody>
      </p:sp>
      <p:sp>
        <p:nvSpPr>
          <p:cNvPr id="24" name="圆角矩形 13">
            <a:extLst>
              <a:ext uri="{FF2B5EF4-FFF2-40B4-BE49-F238E27FC236}">
                <a16:creationId xmlns:a16="http://schemas.microsoft.com/office/drawing/2014/main" id="{0B48BAD7-F99D-D24A-AE01-69C297AD6A47}"/>
              </a:ext>
            </a:extLst>
          </p:cNvPr>
          <p:cNvSpPr/>
          <p:nvPr/>
        </p:nvSpPr>
        <p:spPr>
          <a:xfrm>
            <a:off x="5868822" y="1362141"/>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政策制定者</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“一般政府”</a:t>
            </a:r>
          </a:p>
        </p:txBody>
      </p:sp>
      <p:sp>
        <p:nvSpPr>
          <p:cNvPr id="25" name="圆角矩形 14">
            <a:extLst>
              <a:ext uri="{FF2B5EF4-FFF2-40B4-BE49-F238E27FC236}">
                <a16:creationId xmlns:a16="http://schemas.microsoft.com/office/drawing/2014/main" id="{B3E82599-F9D2-824D-AC3F-C682B85320AB}"/>
              </a:ext>
            </a:extLst>
          </p:cNvPr>
          <p:cNvSpPr/>
          <p:nvPr/>
        </p:nvSpPr>
        <p:spPr>
          <a:xfrm>
            <a:off x="5868821" y="2364147"/>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企  业</a:t>
            </a:r>
          </a:p>
        </p:txBody>
      </p:sp>
      <p:sp>
        <p:nvSpPr>
          <p:cNvPr id="26" name="圆角矩形 15">
            <a:extLst>
              <a:ext uri="{FF2B5EF4-FFF2-40B4-BE49-F238E27FC236}">
                <a16:creationId xmlns:a16="http://schemas.microsoft.com/office/drawing/2014/main" id="{90B65116-54DC-5D4D-8D20-6CABC8115267}"/>
              </a:ext>
            </a:extLst>
          </p:cNvPr>
          <p:cNvSpPr/>
          <p:nvPr/>
        </p:nvSpPr>
        <p:spPr>
          <a:xfrm>
            <a:off x="5868821" y="3366153"/>
            <a:ext cx="4279520" cy="7200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研究机构和学者个人</a:t>
            </a:r>
          </a:p>
        </p:txBody>
      </p:sp>
      <p:sp>
        <p:nvSpPr>
          <p:cNvPr id="29" name="圆角矩形 13">
            <a:extLst>
              <a:ext uri="{FF2B5EF4-FFF2-40B4-BE49-F238E27FC236}">
                <a16:creationId xmlns:a16="http://schemas.microsoft.com/office/drawing/2014/main" id="{6490D3B5-B06F-7248-B109-23B05336BAFB}"/>
              </a:ext>
            </a:extLst>
          </p:cNvPr>
          <p:cNvSpPr/>
          <p:nvPr/>
        </p:nvSpPr>
        <p:spPr>
          <a:xfrm>
            <a:off x="5883812" y="4405802"/>
            <a:ext cx="4279519" cy="720000"/>
          </a:xfrm>
          <a:prstGeom prst="roundRect">
            <a:avLst/>
          </a:prstGeom>
          <a:solidFill>
            <a:srgbClr val="94C93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普通民众</a:t>
            </a:r>
          </a:p>
        </p:txBody>
      </p:sp>
      <p:sp>
        <p:nvSpPr>
          <p:cNvPr id="30" name="圆角矩形 14">
            <a:extLst>
              <a:ext uri="{FF2B5EF4-FFF2-40B4-BE49-F238E27FC236}">
                <a16:creationId xmlns:a16="http://schemas.microsoft.com/office/drawing/2014/main" id="{FB398174-EBBE-7242-974E-38CC1ED81041}"/>
              </a:ext>
            </a:extLst>
          </p:cNvPr>
          <p:cNvSpPr/>
          <p:nvPr/>
        </p:nvSpPr>
        <p:spPr>
          <a:xfrm>
            <a:off x="5883812" y="5445451"/>
            <a:ext cx="4279520" cy="720000"/>
          </a:xfrm>
          <a:prstGeom prst="roundRect">
            <a:avLst/>
          </a:prstGeom>
          <a:solidFill>
            <a:srgbClr val="5B9B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75" tIns="41275" rIns="41275" bIns="41275" numCol="1" spcCol="1270" anchor="ctr" anchorCtr="0">
            <a:noAutofit/>
          </a:bodyPr>
          <a:lstStyle/>
          <a:p>
            <a:pPr defTabSz="2889250">
              <a:spcAft>
                <a:spcPts val="0"/>
              </a:spcAft>
            </a:pPr>
            <a:r>
              <a:rPr lang="zh-CN" altLang="en-US" sz="2400" b="1" dirty="0">
                <a:solidFill>
                  <a:schemeClr val="bg1"/>
                </a:solidFill>
                <a:latin typeface="微软雅黑" panose="020B0503020204020204" pitchFamily="34" charset="-122"/>
                <a:ea typeface="微软雅黑" panose="020B0503020204020204" pitchFamily="34" charset="-122"/>
              </a:rPr>
              <a:t>  非营利机构</a:t>
            </a:r>
          </a:p>
        </p:txBody>
      </p:sp>
      <p:sp>
        <p:nvSpPr>
          <p:cNvPr id="16" name="矩形 15">
            <a:extLst>
              <a:ext uri="{FF2B5EF4-FFF2-40B4-BE49-F238E27FC236}">
                <a16:creationId xmlns:a16="http://schemas.microsoft.com/office/drawing/2014/main" id="{1C537AD4-3596-A446-BFB2-4E1A389E6F0A}"/>
              </a:ext>
            </a:extLst>
          </p:cNvPr>
          <p:cNvSpPr/>
          <p:nvPr/>
        </p:nvSpPr>
        <p:spPr>
          <a:xfrm>
            <a:off x="6873260" y="6554651"/>
            <a:ext cx="3923553"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CH1-1</a:t>
            </a:r>
            <a:r>
              <a:rPr lang="zh-CN" altLang="en-US" dirty="0">
                <a:latin typeface="KaiTi" panose="02010609060101010101" pitchFamily="49" charset="-122"/>
                <a:ea typeface="KaiTi" panose="02010609060101010101" pitchFamily="49" charset="-122"/>
              </a:rPr>
              <a:t> 为什么要学习国民经济统计学</a:t>
            </a:r>
          </a:p>
        </p:txBody>
      </p:sp>
    </p:spTree>
    <p:extLst>
      <p:ext uri="{BB962C8B-B14F-4D97-AF65-F5344CB8AC3E}">
        <p14:creationId xmlns:p14="http://schemas.microsoft.com/office/powerpoint/2010/main" val="278243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0B4-D973-45ED-AFF9-2AAE64E669A3}"/>
              </a:ext>
            </a:extLst>
          </p:cNvPr>
          <p:cNvGrpSpPr/>
          <p:nvPr/>
        </p:nvGrpSpPr>
        <p:grpSpPr>
          <a:xfrm>
            <a:off x="283132" y="1800078"/>
            <a:ext cx="3044882" cy="3364924"/>
            <a:chOff x="1328641" y="1780173"/>
            <a:chExt cx="4105275" cy="3343757"/>
          </a:xfrm>
        </p:grpSpPr>
        <p:sp>
          <p:nvSpPr>
            <p:cNvPr id="66" name="矩形 65">
              <a:extLst>
                <a:ext uri="{FF2B5EF4-FFF2-40B4-BE49-F238E27FC236}">
                  <a16:creationId xmlns:a16="http://schemas.microsoft.com/office/drawing/2014/main" id="{57E49F87-C462-4897-A5FE-325A0ECDF4A1}"/>
                </a:ext>
              </a:extLst>
            </p:cNvPr>
            <p:cNvSpPr/>
            <p:nvPr/>
          </p:nvSpPr>
          <p:spPr>
            <a:xfrm>
              <a:off x="1328641" y="1780173"/>
              <a:ext cx="4105275" cy="3343757"/>
            </a:xfrm>
            <a:prstGeom prst="rect">
              <a:avLst/>
            </a:prstGeom>
            <a:solidFill>
              <a:schemeClr val="bg1"/>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a:extLst>
                <a:ext uri="{FF2B5EF4-FFF2-40B4-BE49-F238E27FC236}">
                  <a16:creationId xmlns:a16="http://schemas.microsoft.com/office/drawing/2014/main" id="{200A1D12-1F0C-4A40-B8DA-FFEA2CA4A381}"/>
                </a:ext>
              </a:extLst>
            </p:cNvPr>
            <p:cNvSpPr>
              <a:spLocks noEditPoints="1"/>
            </p:cNvSpPr>
            <p:nvPr/>
          </p:nvSpPr>
          <p:spPr bwMode="auto">
            <a:xfrm>
              <a:off x="2313471" y="2391004"/>
              <a:ext cx="2085566" cy="2073382"/>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A9F3"/>
            </a:solidFill>
            <a:ln>
              <a:noFill/>
            </a:ln>
          </p:spPr>
          <p:txBody>
            <a:bodyPr vert="horz" wrap="square" lIns="91440" tIns="45720" rIns="91440" bIns="45720" numCol="1" anchor="t" anchorCtr="0" compatLnSpc="1"/>
            <a:lstStyle/>
            <a:p>
              <a:endParaRPr lang="zh-CN" altLang="en-US"/>
            </a:p>
          </p:txBody>
        </p:sp>
      </p:grpSp>
      <p:grpSp>
        <p:nvGrpSpPr>
          <p:cNvPr id="70" name="组合 69">
            <a:extLst>
              <a:ext uri="{FF2B5EF4-FFF2-40B4-BE49-F238E27FC236}">
                <a16:creationId xmlns:a16="http://schemas.microsoft.com/office/drawing/2014/main" id="{AE7744D2-F0A6-4388-B36F-0875FA5E87ED}"/>
              </a:ext>
            </a:extLst>
          </p:cNvPr>
          <p:cNvGrpSpPr/>
          <p:nvPr/>
        </p:nvGrpSpPr>
        <p:grpSpPr>
          <a:xfrm>
            <a:off x="3644399" y="1798591"/>
            <a:ext cx="7088558" cy="3366411"/>
            <a:chOff x="5728032" y="1751598"/>
            <a:chExt cx="5338536" cy="3366411"/>
          </a:xfrm>
        </p:grpSpPr>
        <p:sp>
          <p:nvSpPr>
            <p:cNvPr id="4" name="TextBox 6">
              <a:extLst>
                <a:ext uri="{FF2B5EF4-FFF2-40B4-BE49-F238E27FC236}">
                  <a16:creationId xmlns:a16="http://schemas.microsoft.com/office/drawing/2014/main" id="{05FC6914-E775-488E-83D5-17487A01516A}"/>
                </a:ext>
              </a:extLst>
            </p:cNvPr>
            <p:cNvSpPr txBox="1"/>
            <p:nvPr/>
          </p:nvSpPr>
          <p:spPr>
            <a:xfrm>
              <a:off x="5728032" y="1751598"/>
              <a:ext cx="5338536"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第二节 国民经济统计学的研究内容</a:t>
              </a:r>
            </a:p>
          </p:txBody>
        </p:sp>
        <p:grpSp>
          <p:nvGrpSpPr>
            <p:cNvPr id="47" name="组合 46">
              <a:extLst>
                <a:ext uri="{FF2B5EF4-FFF2-40B4-BE49-F238E27FC236}">
                  <a16:creationId xmlns:a16="http://schemas.microsoft.com/office/drawing/2014/main" id="{CE3376D5-9A58-4C76-B1C1-43A668E56427}"/>
                </a:ext>
              </a:extLst>
            </p:cNvPr>
            <p:cNvGrpSpPr/>
            <p:nvPr/>
          </p:nvGrpSpPr>
          <p:grpSpPr>
            <a:xfrm>
              <a:off x="5728032" y="2523674"/>
              <a:ext cx="5135327" cy="505487"/>
              <a:chOff x="4012013" y="2937501"/>
              <a:chExt cx="5135327" cy="505487"/>
            </a:xfrm>
          </p:grpSpPr>
          <p:sp>
            <p:nvSpPr>
              <p:cNvPr id="42" name="TextBox 4">
                <a:extLst>
                  <a:ext uri="{FF2B5EF4-FFF2-40B4-BE49-F238E27FC236}">
                    <a16:creationId xmlns:a16="http://schemas.microsoft.com/office/drawing/2014/main" id="{09C25F20-F08C-4CED-8BC8-91EC785ACC32}"/>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456AF596-AD95-4CA9-A64D-2C16217BBB81}"/>
                  </a:ext>
                </a:extLst>
              </p:cNvPr>
              <p:cNvGrpSpPr/>
              <p:nvPr/>
            </p:nvGrpSpPr>
            <p:grpSpPr>
              <a:xfrm>
                <a:off x="4012013" y="2937501"/>
                <a:ext cx="864096" cy="504000"/>
                <a:chOff x="2165941" y="1718222"/>
                <a:chExt cx="864096" cy="504000"/>
              </a:xfrm>
            </p:grpSpPr>
            <p:sp>
              <p:nvSpPr>
                <p:cNvPr id="44" name="五边形 9">
                  <a:extLst>
                    <a:ext uri="{FF2B5EF4-FFF2-40B4-BE49-F238E27FC236}">
                      <a16:creationId xmlns:a16="http://schemas.microsoft.com/office/drawing/2014/main" id="{DCA1868D-7F42-4251-8956-3F911DA600A6}"/>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5" name="TextBox 10">
                  <a:extLst>
                    <a:ext uri="{FF2B5EF4-FFF2-40B4-BE49-F238E27FC236}">
                      <a16:creationId xmlns:a16="http://schemas.microsoft.com/office/drawing/2014/main" id="{F9622FE0-DEAB-4533-B5B7-0188BD82E847}"/>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一</a:t>
                  </a:r>
                </a:p>
              </p:txBody>
            </p:sp>
          </p:grpSp>
          <p:sp>
            <p:nvSpPr>
              <p:cNvPr id="46" name="TextBox 21">
                <a:extLst>
                  <a:ext uri="{FF2B5EF4-FFF2-40B4-BE49-F238E27FC236}">
                    <a16:creationId xmlns:a16="http://schemas.microsoft.com/office/drawing/2014/main" id="{762E2A34-619B-466C-B05F-8CC1C345BCD8}"/>
                  </a:ext>
                </a:extLst>
              </p:cNvPr>
              <p:cNvSpPr txBox="1"/>
              <p:nvPr/>
            </p:nvSpPr>
            <p:spPr>
              <a:xfrm>
                <a:off x="4876109" y="2960156"/>
                <a:ext cx="407955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国民经济统计学的研究对象和发展方式</a:t>
                </a:r>
              </a:p>
            </p:txBody>
          </p:sp>
        </p:grpSp>
        <p:grpSp>
          <p:nvGrpSpPr>
            <p:cNvPr id="48" name="组合 47">
              <a:extLst>
                <a:ext uri="{FF2B5EF4-FFF2-40B4-BE49-F238E27FC236}">
                  <a16:creationId xmlns:a16="http://schemas.microsoft.com/office/drawing/2014/main" id="{EC39A64F-781A-4E2A-BF1B-70B774285BF2}"/>
                </a:ext>
              </a:extLst>
            </p:cNvPr>
            <p:cNvGrpSpPr/>
            <p:nvPr/>
          </p:nvGrpSpPr>
          <p:grpSpPr>
            <a:xfrm>
              <a:off x="5728032" y="3219957"/>
              <a:ext cx="5135327" cy="505487"/>
              <a:chOff x="4012013" y="2937501"/>
              <a:chExt cx="5135327" cy="505487"/>
            </a:xfrm>
          </p:grpSpPr>
          <p:sp>
            <p:nvSpPr>
              <p:cNvPr id="49" name="TextBox 4">
                <a:extLst>
                  <a:ext uri="{FF2B5EF4-FFF2-40B4-BE49-F238E27FC236}">
                    <a16:creationId xmlns:a16="http://schemas.microsoft.com/office/drawing/2014/main" id="{DDEC5F30-1A6F-46FF-BEE0-F7B6B0EF9EA6}"/>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516D245C-CFD9-41F4-A394-9A292B387897}"/>
                  </a:ext>
                </a:extLst>
              </p:cNvPr>
              <p:cNvGrpSpPr/>
              <p:nvPr/>
            </p:nvGrpSpPr>
            <p:grpSpPr>
              <a:xfrm>
                <a:off x="4012013" y="2937501"/>
                <a:ext cx="864096" cy="504000"/>
                <a:chOff x="2165941" y="1718222"/>
                <a:chExt cx="864096" cy="504000"/>
              </a:xfrm>
            </p:grpSpPr>
            <p:sp>
              <p:nvSpPr>
                <p:cNvPr id="52" name="五边形 9">
                  <a:extLst>
                    <a:ext uri="{FF2B5EF4-FFF2-40B4-BE49-F238E27FC236}">
                      <a16:creationId xmlns:a16="http://schemas.microsoft.com/office/drawing/2014/main" id="{370764A0-46E2-4B59-B544-9BCD9EF196C9}"/>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3" name="TextBox 10">
                  <a:extLst>
                    <a:ext uri="{FF2B5EF4-FFF2-40B4-BE49-F238E27FC236}">
                      <a16:creationId xmlns:a16="http://schemas.microsoft.com/office/drawing/2014/main" id="{7C0B01C3-2C93-4F28-8462-8D4088DD30B9}"/>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二</a:t>
                  </a:r>
                </a:p>
              </p:txBody>
            </p:sp>
          </p:grpSp>
          <p:sp>
            <p:nvSpPr>
              <p:cNvPr id="51" name="TextBox 21">
                <a:extLst>
                  <a:ext uri="{FF2B5EF4-FFF2-40B4-BE49-F238E27FC236}">
                    <a16:creationId xmlns:a16="http://schemas.microsoft.com/office/drawing/2014/main" id="{F43B4139-6156-4D97-8865-BE3767FF280B}"/>
                  </a:ext>
                </a:extLst>
              </p:cNvPr>
              <p:cNvSpPr txBox="1"/>
              <p:nvPr/>
            </p:nvSpPr>
            <p:spPr>
              <a:xfrm>
                <a:off x="4876109" y="2960156"/>
                <a:ext cx="292058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国民经济统计学的研究范围</a:t>
                </a:r>
              </a:p>
            </p:txBody>
          </p:sp>
        </p:grpSp>
        <p:grpSp>
          <p:nvGrpSpPr>
            <p:cNvPr id="54" name="组合 53">
              <a:extLst>
                <a:ext uri="{FF2B5EF4-FFF2-40B4-BE49-F238E27FC236}">
                  <a16:creationId xmlns:a16="http://schemas.microsoft.com/office/drawing/2014/main" id="{079B2DAD-F62E-43D4-95A3-6ACDACF51465}"/>
                </a:ext>
              </a:extLst>
            </p:cNvPr>
            <p:cNvGrpSpPr/>
            <p:nvPr/>
          </p:nvGrpSpPr>
          <p:grpSpPr>
            <a:xfrm>
              <a:off x="5728032" y="3916240"/>
              <a:ext cx="5135327" cy="505487"/>
              <a:chOff x="4012013" y="2937501"/>
              <a:chExt cx="5135327" cy="505487"/>
            </a:xfrm>
          </p:grpSpPr>
          <p:sp>
            <p:nvSpPr>
              <p:cNvPr id="55" name="TextBox 4">
                <a:extLst>
                  <a:ext uri="{FF2B5EF4-FFF2-40B4-BE49-F238E27FC236}">
                    <a16:creationId xmlns:a16="http://schemas.microsoft.com/office/drawing/2014/main" id="{C8E3EE33-347B-4803-9179-627EBCF6A79D}"/>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93AE6AB4-D6B1-4346-B85D-B61A1EC65316}"/>
                  </a:ext>
                </a:extLst>
              </p:cNvPr>
              <p:cNvGrpSpPr/>
              <p:nvPr/>
            </p:nvGrpSpPr>
            <p:grpSpPr>
              <a:xfrm>
                <a:off x="4012013" y="2937501"/>
                <a:ext cx="864096" cy="504000"/>
                <a:chOff x="2165941" y="1718222"/>
                <a:chExt cx="864096" cy="504000"/>
              </a:xfrm>
            </p:grpSpPr>
            <p:sp>
              <p:nvSpPr>
                <p:cNvPr id="58" name="五边形 9">
                  <a:extLst>
                    <a:ext uri="{FF2B5EF4-FFF2-40B4-BE49-F238E27FC236}">
                      <a16:creationId xmlns:a16="http://schemas.microsoft.com/office/drawing/2014/main" id="{878CC9BC-9640-4C51-BAA3-698A57B7D52F}"/>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9" name="TextBox 10">
                  <a:extLst>
                    <a:ext uri="{FF2B5EF4-FFF2-40B4-BE49-F238E27FC236}">
                      <a16:creationId xmlns:a16="http://schemas.microsoft.com/office/drawing/2014/main" id="{D841AC72-5B84-4058-9633-02C065258A3E}"/>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三</a:t>
                  </a:r>
                </a:p>
              </p:txBody>
            </p:sp>
          </p:grpSp>
          <p:sp>
            <p:nvSpPr>
              <p:cNvPr id="57" name="TextBox 21">
                <a:extLst>
                  <a:ext uri="{FF2B5EF4-FFF2-40B4-BE49-F238E27FC236}">
                    <a16:creationId xmlns:a16="http://schemas.microsoft.com/office/drawing/2014/main" id="{129E1573-6685-4658-8FC5-DA13FD045E41}"/>
                  </a:ext>
                </a:extLst>
              </p:cNvPr>
              <p:cNvSpPr txBox="1"/>
              <p:nvPr/>
            </p:nvSpPr>
            <p:spPr>
              <a:xfrm>
                <a:off x="4876109" y="2960156"/>
                <a:ext cx="33841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国民经济核算与国民经济统计学</a:t>
                </a:r>
              </a:p>
            </p:txBody>
          </p:sp>
        </p:grpSp>
        <p:grpSp>
          <p:nvGrpSpPr>
            <p:cNvPr id="60" name="组合 59">
              <a:extLst>
                <a:ext uri="{FF2B5EF4-FFF2-40B4-BE49-F238E27FC236}">
                  <a16:creationId xmlns:a16="http://schemas.microsoft.com/office/drawing/2014/main" id="{FA716845-414C-416C-90AC-BC733CD72147}"/>
                </a:ext>
              </a:extLst>
            </p:cNvPr>
            <p:cNvGrpSpPr/>
            <p:nvPr/>
          </p:nvGrpSpPr>
          <p:grpSpPr>
            <a:xfrm>
              <a:off x="5728032" y="4612522"/>
              <a:ext cx="5135327" cy="505487"/>
              <a:chOff x="4012013" y="2937501"/>
              <a:chExt cx="5135327" cy="505487"/>
            </a:xfrm>
          </p:grpSpPr>
          <p:sp>
            <p:nvSpPr>
              <p:cNvPr id="61" name="TextBox 4">
                <a:extLst>
                  <a:ext uri="{FF2B5EF4-FFF2-40B4-BE49-F238E27FC236}">
                    <a16:creationId xmlns:a16="http://schemas.microsoft.com/office/drawing/2014/main" id="{3F58C9CB-E943-42F2-81A3-D0A3C3CE7AD3}"/>
                  </a:ext>
                </a:extLst>
              </p:cNvPr>
              <p:cNvSpPr txBox="1"/>
              <p:nvPr/>
            </p:nvSpPr>
            <p:spPr>
              <a:xfrm>
                <a:off x="4600244" y="2938988"/>
                <a:ext cx="4547096" cy="504000"/>
              </a:xfrm>
              <a:prstGeom prst="rect">
                <a:avLst/>
              </a:prstGeom>
              <a:solidFill>
                <a:srgbClr val="00A9F3"/>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D85ACB32-723E-4AD8-9B0C-6FFFD095FDE1}"/>
                  </a:ext>
                </a:extLst>
              </p:cNvPr>
              <p:cNvGrpSpPr/>
              <p:nvPr/>
            </p:nvGrpSpPr>
            <p:grpSpPr>
              <a:xfrm>
                <a:off x="4012013" y="2937501"/>
                <a:ext cx="864096" cy="504000"/>
                <a:chOff x="2165941" y="1718222"/>
                <a:chExt cx="864096" cy="504000"/>
              </a:xfrm>
            </p:grpSpPr>
            <p:sp>
              <p:nvSpPr>
                <p:cNvPr id="64" name="五边形 9">
                  <a:extLst>
                    <a:ext uri="{FF2B5EF4-FFF2-40B4-BE49-F238E27FC236}">
                      <a16:creationId xmlns:a16="http://schemas.microsoft.com/office/drawing/2014/main" id="{5F7DDBFE-3F07-4519-B976-02D1AA5B1313}"/>
                    </a:ext>
                  </a:extLst>
                </p:cNvPr>
                <p:cNvSpPr/>
                <p:nvPr/>
              </p:nvSpPr>
              <p:spPr>
                <a:xfrm>
                  <a:off x="2165941" y="1718222"/>
                  <a:ext cx="864096" cy="504000"/>
                </a:xfrm>
                <a:prstGeom prst="homePlat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65" name="TextBox 10">
                  <a:extLst>
                    <a:ext uri="{FF2B5EF4-FFF2-40B4-BE49-F238E27FC236}">
                      <a16:creationId xmlns:a16="http://schemas.microsoft.com/office/drawing/2014/main" id="{074E6D46-335F-48E3-B977-7181D746ACEC}"/>
                    </a:ext>
                  </a:extLst>
                </p:cNvPr>
                <p:cNvSpPr txBox="1"/>
                <p:nvPr/>
              </p:nvSpPr>
              <p:spPr>
                <a:xfrm>
                  <a:off x="2351768" y="1739390"/>
                  <a:ext cx="492443" cy="461665"/>
                </a:xfrm>
                <a:prstGeom prst="rect">
                  <a:avLst/>
                </a:prstGeom>
                <a:noFill/>
                <a:ln>
                  <a:noFill/>
                </a:ln>
              </p:spPr>
              <p:txBody>
                <a:bodyPr wrap="none" rtlCol="0">
                  <a:spAutoFit/>
                </a:bodyPr>
                <a:lstStyle/>
                <a:p>
                  <a:r>
                    <a:rPr lang="zh-CN" altLang="en-US" sz="2400" b="1" dirty="0">
                      <a:solidFill>
                        <a:schemeClr val="bg1"/>
                      </a:solidFill>
                      <a:latin typeface="+mn-ea"/>
                      <a:cs typeface="Arial Unicode MS" pitchFamily="34" charset="-122"/>
                    </a:rPr>
                    <a:t>四</a:t>
                  </a:r>
                </a:p>
              </p:txBody>
            </p:sp>
          </p:grpSp>
          <p:sp>
            <p:nvSpPr>
              <p:cNvPr id="63" name="TextBox 21">
                <a:extLst>
                  <a:ext uri="{FF2B5EF4-FFF2-40B4-BE49-F238E27FC236}">
                    <a16:creationId xmlns:a16="http://schemas.microsoft.com/office/drawing/2014/main" id="{401A34D5-78C9-495C-8072-76D9BE29548D}"/>
                  </a:ext>
                </a:extLst>
              </p:cNvPr>
              <p:cNvSpPr txBox="1"/>
              <p:nvPr/>
            </p:nvSpPr>
            <p:spPr>
              <a:xfrm>
                <a:off x="4876109" y="2960156"/>
                <a:ext cx="2954655"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国民经济统计学的主要内容</a:t>
                </a:r>
              </a:p>
            </p:txBody>
          </p:sp>
        </p:grpSp>
      </p:grpSp>
      <p:sp>
        <p:nvSpPr>
          <p:cNvPr id="2" name="灯片编号占位符 1">
            <a:extLst>
              <a:ext uri="{FF2B5EF4-FFF2-40B4-BE49-F238E27FC236}">
                <a16:creationId xmlns:a16="http://schemas.microsoft.com/office/drawing/2014/main" id="{C799BB6C-7C11-4C66-93D6-83490D65C676}"/>
              </a:ext>
            </a:extLst>
          </p:cNvPr>
          <p:cNvSpPr>
            <a:spLocks noGrp="1"/>
          </p:cNvSpPr>
          <p:nvPr>
            <p:ph type="sldNum" sz="quarter" idx="4"/>
          </p:nvPr>
        </p:nvSpPr>
        <p:spPr/>
        <p:txBody>
          <a:bodyPr/>
          <a:lstStyle/>
          <a:p>
            <a:fld id="{089E6A1B-787B-48C2-89E0-46ED219FD4E0}" type="slidenum">
              <a:rPr lang="zh-CN" altLang="en-US" smtClean="0"/>
              <a:pPr/>
              <a:t>7</a:t>
            </a:fld>
            <a:endParaRPr lang="zh-CN" altLang="en-US" dirty="0"/>
          </a:p>
        </p:txBody>
      </p:sp>
      <p:sp>
        <p:nvSpPr>
          <p:cNvPr id="32" name="文本框 31">
            <a:extLst>
              <a:ext uri="{FF2B5EF4-FFF2-40B4-BE49-F238E27FC236}">
                <a16:creationId xmlns:a16="http://schemas.microsoft.com/office/drawing/2014/main" id="{B126A0BB-0200-2147-BE3C-F68C7F885F35}"/>
              </a:ext>
            </a:extLst>
          </p:cNvPr>
          <p:cNvSpPr txBox="1"/>
          <p:nvPr/>
        </p:nvSpPr>
        <p:spPr>
          <a:xfrm>
            <a:off x="5432288" y="214768"/>
            <a:ext cx="6610865" cy="461665"/>
          </a:xfrm>
          <a:prstGeom prst="rect">
            <a:avLst/>
          </a:prstGeom>
          <a:noFill/>
        </p:spPr>
        <p:txBody>
          <a:bodyPr wrap="square" rtlCol="0">
            <a:spAutoFit/>
          </a:bodyPr>
          <a:lstStyle/>
          <a:p>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国民经济统计学（第三版）</a:t>
            </a:r>
            <a:r>
              <a:rPr kumimoji="1" lang="en-US" altLang="zh-CN" sz="2400" b="1" dirty="0">
                <a:latin typeface="KaiTi" panose="02010609060101010101" pitchFamily="49" charset="-122"/>
                <a:ea typeface="KaiTi" panose="02010609060101010101" pitchFamily="49" charset="-122"/>
              </a:rPr>
              <a:t>》</a:t>
            </a:r>
            <a:r>
              <a:rPr kumimoji="1" lang="zh-CN" altLang="en-US" sz="2400" b="1" dirty="0">
                <a:latin typeface="KaiTi" panose="02010609060101010101" pitchFamily="49" charset="-122"/>
                <a:ea typeface="KaiTi" panose="02010609060101010101" pitchFamily="49" charset="-122"/>
              </a:rPr>
              <a:t>  主编：邱东</a:t>
            </a:r>
          </a:p>
        </p:txBody>
      </p:sp>
    </p:spTree>
    <p:extLst>
      <p:ext uri="{BB962C8B-B14F-4D97-AF65-F5344CB8AC3E}">
        <p14:creationId xmlns:p14="http://schemas.microsoft.com/office/powerpoint/2010/main" val="749521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6">
            <a:extLst>
              <a:ext uri="{FF2B5EF4-FFF2-40B4-BE49-F238E27FC236}">
                <a16:creationId xmlns:a16="http://schemas.microsoft.com/office/drawing/2014/main" id="{30F8BE03-D022-4FC0-848E-9E596CFB6686}"/>
              </a:ext>
            </a:extLst>
          </p:cNvPr>
          <p:cNvSpPr/>
          <p:nvPr/>
        </p:nvSpPr>
        <p:spPr>
          <a:xfrm>
            <a:off x="3003821" y="1745877"/>
            <a:ext cx="1429951" cy="1429951"/>
          </a:xfrm>
          <a:custGeom>
            <a:avLst/>
            <a:gdLst>
              <a:gd name="connsiteX0" fmla="*/ 0 w 1810064"/>
              <a:gd name="connsiteY0" fmla="*/ 905032 h 1810064"/>
              <a:gd name="connsiteX1" fmla="*/ 905032 w 1810064"/>
              <a:gd name="connsiteY1" fmla="*/ 0 h 1810064"/>
              <a:gd name="connsiteX2" fmla="*/ 1810064 w 1810064"/>
              <a:gd name="connsiteY2" fmla="*/ 905032 h 1810064"/>
              <a:gd name="connsiteX3" fmla="*/ 905032 w 1810064"/>
              <a:gd name="connsiteY3" fmla="*/ 1810064 h 1810064"/>
              <a:gd name="connsiteX4" fmla="*/ 0 w 1810064"/>
              <a:gd name="connsiteY4" fmla="*/ 905032 h 18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064" h="1810064">
                <a:moveTo>
                  <a:pt x="0" y="905032"/>
                </a:moveTo>
                <a:cubicBezTo>
                  <a:pt x="0" y="405197"/>
                  <a:pt x="405197" y="0"/>
                  <a:pt x="905032" y="0"/>
                </a:cubicBezTo>
                <a:cubicBezTo>
                  <a:pt x="1404867" y="0"/>
                  <a:pt x="1810064" y="405197"/>
                  <a:pt x="1810064" y="905032"/>
                </a:cubicBezTo>
                <a:cubicBezTo>
                  <a:pt x="1810064" y="1404867"/>
                  <a:pt x="1404867" y="1810064"/>
                  <a:pt x="905032" y="1810064"/>
                </a:cubicBezTo>
                <a:cubicBezTo>
                  <a:pt x="405197" y="1810064"/>
                  <a:pt x="0" y="1404867"/>
                  <a:pt x="0" y="905032"/>
                </a:cubicBezTo>
                <a:close/>
              </a:path>
            </a:pathLst>
          </a:custGeom>
          <a:solidFill>
            <a:schemeClr val="bg1"/>
          </a:solidFill>
          <a:ln w="127000">
            <a:solidFill>
              <a:srgbClr val="92D050"/>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lvl="0" algn="ctr" defTabSz="1333500">
              <a:lnSpc>
                <a:spcPct val="90000"/>
              </a:lnSpc>
              <a:spcBef>
                <a:spcPct val="0"/>
              </a:spcBef>
              <a:spcAft>
                <a:spcPct val="35000"/>
              </a:spcAft>
            </a:pPr>
            <a:r>
              <a:rPr lang="zh-CN" altLang="en-US" sz="2400" b="1" kern="1200" dirty="0">
                <a:solidFill>
                  <a:schemeClr val="tx1"/>
                </a:solidFill>
                <a:latin typeface="微软雅黑" panose="020B0503020204020204" pitchFamily="34" charset="-122"/>
                <a:ea typeface="微软雅黑" panose="020B0503020204020204" pitchFamily="34" charset="-122"/>
              </a:rPr>
              <a:t>经济理论</a:t>
            </a:r>
            <a:endParaRPr lang="zh-CN" altLang="en-US" sz="2400" b="1" kern="1200" dirty="0">
              <a:solidFill>
                <a:schemeClr val="tx1"/>
              </a:solidFill>
            </a:endParaRPr>
          </a:p>
        </p:txBody>
      </p:sp>
      <p:sp>
        <p:nvSpPr>
          <p:cNvPr id="11" name="任意多边形 8">
            <a:extLst>
              <a:ext uri="{FF2B5EF4-FFF2-40B4-BE49-F238E27FC236}">
                <a16:creationId xmlns:a16="http://schemas.microsoft.com/office/drawing/2014/main" id="{78B9E364-7107-48B1-A666-515B0FEA1812}"/>
              </a:ext>
            </a:extLst>
          </p:cNvPr>
          <p:cNvSpPr/>
          <p:nvPr/>
        </p:nvSpPr>
        <p:spPr>
          <a:xfrm>
            <a:off x="620849" y="2845574"/>
            <a:ext cx="1846416" cy="1846416"/>
          </a:xfrm>
          <a:custGeom>
            <a:avLst/>
            <a:gdLst>
              <a:gd name="connsiteX0" fmla="*/ 0 w 1810064"/>
              <a:gd name="connsiteY0" fmla="*/ 905032 h 1810064"/>
              <a:gd name="connsiteX1" fmla="*/ 905032 w 1810064"/>
              <a:gd name="connsiteY1" fmla="*/ 0 h 1810064"/>
              <a:gd name="connsiteX2" fmla="*/ 1810064 w 1810064"/>
              <a:gd name="connsiteY2" fmla="*/ 905032 h 1810064"/>
              <a:gd name="connsiteX3" fmla="*/ 905032 w 1810064"/>
              <a:gd name="connsiteY3" fmla="*/ 1810064 h 1810064"/>
              <a:gd name="connsiteX4" fmla="*/ 0 w 1810064"/>
              <a:gd name="connsiteY4" fmla="*/ 905032 h 18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064" h="1810064">
                <a:moveTo>
                  <a:pt x="0" y="905032"/>
                </a:moveTo>
                <a:cubicBezTo>
                  <a:pt x="0" y="405197"/>
                  <a:pt x="405197" y="0"/>
                  <a:pt x="905032" y="0"/>
                </a:cubicBezTo>
                <a:cubicBezTo>
                  <a:pt x="1404867" y="0"/>
                  <a:pt x="1810064" y="405197"/>
                  <a:pt x="1810064" y="905032"/>
                </a:cubicBezTo>
                <a:cubicBezTo>
                  <a:pt x="1810064" y="1404867"/>
                  <a:pt x="1404867" y="1810064"/>
                  <a:pt x="905032" y="1810064"/>
                </a:cubicBezTo>
                <a:cubicBezTo>
                  <a:pt x="405197" y="1810064"/>
                  <a:pt x="0" y="1404867"/>
                  <a:pt x="0" y="905032"/>
                </a:cubicBezTo>
                <a:close/>
              </a:path>
            </a:pathLst>
          </a:custGeom>
          <a:solidFill>
            <a:schemeClr val="bg1"/>
          </a:solidFill>
          <a:ln w="127000">
            <a:solidFill>
              <a:srgbClr val="92D050"/>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国民经济统计学</a:t>
            </a:r>
          </a:p>
        </p:txBody>
      </p:sp>
      <p:sp>
        <p:nvSpPr>
          <p:cNvPr id="14" name="任意多边形 10">
            <a:extLst>
              <a:ext uri="{FF2B5EF4-FFF2-40B4-BE49-F238E27FC236}">
                <a16:creationId xmlns:a16="http://schemas.microsoft.com/office/drawing/2014/main" id="{5ECAD58A-2BF0-4FD0-859F-D3A507007BF1}"/>
              </a:ext>
            </a:extLst>
          </p:cNvPr>
          <p:cNvSpPr/>
          <p:nvPr/>
        </p:nvSpPr>
        <p:spPr>
          <a:xfrm>
            <a:off x="3003821" y="4323533"/>
            <a:ext cx="1429200" cy="1429200"/>
          </a:xfrm>
          <a:custGeom>
            <a:avLst/>
            <a:gdLst>
              <a:gd name="connsiteX0" fmla="*/ 0 w 1810064"/>
              <a:gd name="connsiteY0" fmla="*/ 905032 h 1810064"/>
              <a:gd name="connsiteX1" fmla="*/ 905032 w 1810064"/>
              <a:gd name="connsiteY1" fmla="*/ 0 h 1810064"/>
              <a:gd name="connsiteX2" fmla="*/ 1810064 w 1810064"/>
              <a:gd name="connsiteY2" fmla="*/ 905032 h 1810064"/>
              <a:gd name="connsiteX3" fmla="*/ 905032 w 1810064"/>
              <a:gd name="connsiteY3" fmla="*/ 1810064 h 1810064"/>
              <a:gd name="connsiteX4" fmla="*/ 0 w 1810064"/>
              <a:gd name="connsiteY4" fmla="*/ 905032 h 18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064" h="1810064">
                <a:moveTo>
                  <a:pt x="0" y="905032"/>
                </a:moveTo>
                <a:cubicBezTo>
                  <a:pt x="0" y="405197"/>
                  <a:pt x="405197" y="0"/>
                  <a:pt x="905032" y="0"/>
                </a:cubicBezTo>
                <a:cubicBezTo>
                  <a:pt x="1404867" y="0"/>
                  <a:pt x="1810064" y="405197"/>
                  <a:pt x="1810064" y="905032"/>
                </a:cubicBezTo>
                <a:cubicBezTo>
                  <a:pt x="1810064" y="1404867"/>
                  <a:pt x="1404867" y="1810064"/>
                  <a:pt x="905032" y="1810064"/>
                </a:cubicBezTo>
                <a:cubicBezTo>
                  <a:pt x="405197" y="1810064"/>
                  <a:pt x="0" y="1404867"/>
                  <a:pt x="0" y="905032"/>
                </a:cubicBezTo>
                <a:close/>
              </a:path>
            </a:pathLst>
          </a:custGeom>
          <a:solidFill>
            <a:schemeClr val="bg1"/>
          </a:solidFill>
          <a:ln w="127000">
            <a:solidFill>
              <a:srgbClr val="92D050"/>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Bef>
                <a:spcPct val="0"/>
              </a:spcBef>
              <a:spcAft>
                <a:spcPct val="35000"/>
              </a:spcAft>
            </a:pPr>
            <a:r>
              <a:rPr lang="zh-CN" altLang="en-US" sz="2400" b="1" dirty="0">
                <a:solidFill>
                  <a:schemeClr val="tx1"/>
                </a:solidFill>
                <a:latin typeface="微软雅黑" panose="020B0503020204020204" pitchFamily="34" charset="-122"/>
                <a:ea typeface="微软雅黑" panose="020B0503020204020204" pitchFamily="34" charset="-122"/>
              </a:rPr>
              <a:t>实证研究</a:t>
            </a:r>
          </a:p>
        </p:txBody>
      </p:sp>
      <p:sp>
        <p:nvSpPr>
          <p:cNvPr id="16" name="任意多边形 12">
            <a:extLst>
              <a:ext uri="{FF2B5EF4-FFF2-40B4-BE49-F238E27FC236}">
                <a16:creationId xmlns:a16="http://schemas.microsoft.com/office/drawing/2014/main" id="{B76DF34D-1AEA-4BE2-BCFB-9DA97BA90611}"/>
              </a:ext>
            </a:extLst>
          </p:cNvPr>
          <p:cNvSpPr/>
          <p:nvPr/>
        </p:nvSpPr>
        <p:spPr>
          <a:xfrm>
            <a:off x="5597900" y="3359226"/>
            <a:ext cx="2160000" cy="2160000"/>
          </a:xfrm>
          <a:custGeom>
            <a:avLst/>
            <a:gdLst>
              <a:gd name="connsiteX0" fmla="*/ 0 w 3620128"/>
              <a:gd name="connsiteY0" fmla="*/ 1810064 h 3620128"/>
              <a:gd name="connsiteX1" fmla="*/ 1810064 w 3620128"/>
              <a:gd name="connsiteY1" fmla="*/ 0 h 3620128"/>
              <a:gd name="connsiteX2" fmla="*/ 3620128 w 3620128"/>
              <a:gd name="connsiteY2" fmla="*/ 1810064 h 3620128"/>
              <a:gd name="connsiteX3" fmla="*/ 1810064 w 3620128"/>
              <a:gd name="connsiteY3" fmla="*/ 3620128 h 3620128"/>
              <a:gd name="connsiteX4" fmla="*/ 0 w 3620128"/>
              <a:gd name="connsiteY4" fmla="*/ 1810064 h 362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128" h="3620128">
                <a:moveTo>
                  <a:pt x="0" y="1810064"/>
                </a:moveTo>
                <a:cubicBezTo>
                  <a:pt x="0" y="810393"/>
                  <a:pt x="810393" y="0"/>
                  <a:pt x="1810064" y="0"/>
                </a:cubicBezTo>
                <a:cubicBezTo>
                  <a:pt x="2809735" y="0"/>
                  <a:pt x="3620128" y="810393"/>
                  <a:pt x="3620128" y="1810064"/>
                </a:cubicBezTo>
                <a:cubicBezTo>
                  <a:pt x="3620128" y="2809735"/>
                  <a:pt x="2809735" y="3620128"/>
                  <a:pt x="1810064" y="3620128"/>
                </a:cubicBezTo>
                <a:cubicBezTo>
                  <a:pt x="810393" y="3620128"/>
                  <a:pt x="0" y="2809735"/>
                  <a:pt x="0" y="1810064"/>
                </a:cubicBezTo>
                <a:close/>
              </a:path>
            </a:pathLst>
          </a:custGeom>
          <a:solidFill>
            <a:srgbClr val="EE6E41"/>
          </a:solidFill>
          <a:ln w="127000">
            <a:solidFill>
              <a:srgbClr val="F7ECD8"/>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方法论前提</a:t>
            </a:r>
            <a:r>
              <a:rPr lang="en-US" altLang="zh-CN"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前置环节</a:t>
            </a:r>
          </a:p>
        </p:txBody>
      </p:sp>
      <p:sp>
        <p:nvSpPr>
          <p:cNvPr id="19" name="矩形 18">
            <a:extLst>
              <a:ext uri="{FF2B5EF4-FFF2-40B4-BE49-F238E27FC236}">
                <a16:creationId xmlns:a16="http://schemas.microsoft.com/office/drawing/2014/main" id="{E5668B1D-1032-48CB-9633-8F72B322F8A1}"/>
              </a:ext>
            </a:extLst>
          </p:cNvPr>
          <p:cNvSpPr/>
          <p:nvPr/>
        </p:nvSpPr>
        <p:spPr>
          <a:xfrm>
            <a:off x="803970" y="323364"/>
            <a:ext cx="7558479" cy="553998"/>
          </a:xfrm>
          <a:prstGeom prst="rect">
            <a:avLst/>
          </a:prstGeom>
        </p:spPr>
        <p:txBody>
          <a:bodyPr wrap="none">
            <a:spAutoFit/>
          </a:bodyPr>
          <a:lstStyle/>
          <a:p>
            <a:r>
              <a:rPr lang="zh-CN" altLang="en-US" sz="3000" b="1" dirty="0">
                <a:solidFill>
                  <a:schemeClr val="bg1"/>
                </a:solidFill>
              </a:rPr>
              <a:t> 一、国民经济统计学的研究对象和发展方式</a:t>
            </a:r>
          </a:p>
        </p:txBody>
      </p:sp>
      <p:sp>
        <p:nvSpPr>
          <p:cNvPr id="20" name="五边形 1">
            <a:extLst>
              <a:ext uri="{FF2B5EF4-FFF2-40B4-BE49-F238E27FC236}">
                <a16:creationId xmlns:a16="http://schemas.microsoft.com/office/drawing/2014/main" id="{C49F65E5-A0A8-4000-837E-2DCFAABF5BD8}"/>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E8976CED-9F84-4707-972F-153AFE8C3403}"/>
              </a:ext>
            </a:extLst>
          </p:cNvPr>
          <p:cNvSpPr>
            <a:spLocks noGrp="1"/>
          </p:cNvSpPr>
          <p:nvPr>
            <p:ph type="sldNum" sz="quarter" idx="4"/>
          </p:nvPr>
        </p:nvSpPr>
        <p:spPr/>
        <p:txBody>
          <a:bodyPr/>
          <a:lstStyle/>
          <a:p>
            <a:fld id="{089E6A1B-787B-48C2-89E0-46ED219FD4E0}" type="slidenum">
              <a:rPr lang="zh-CN" altLang="en-US" smtClean="0"/>
              <a:pPr/>
              <a:t>8</a:t>
            </a:fld>
            <a:endParaRPr lang="zh-CN" altLang="en-US" dirty="0"/>
          </a:p>
        </p:txBody>
      </p:sp>
      <p:sp>
        <p:nvSpPr>
          <p:cNvPr id="3" name="右弧形箭头 2">
            <a:extLst>
              <a:ext uri="{FF2B5EF4-FFF2-40B4-BE49-F238E27FC236}">
                <a16:creationId xmlns:a16="http://schemas.microsoft.com/office/drawing/2014/main" id="{90BA51E5-EDC0-584D-AF31-736594DDE878}"/>
              </a:ext>
            </a:extLst>
          </p:cNvPr>
          <p:cNvSpPr/>
          <p:nvPr/>
        </p:nvSpPr>
        <p:spPr>
          <a:xfrm rot="3789880">
            <a:off x="1632164" y="823195"/>
            <a:ext cx="698024" cy="2249219"/>
          </a:xfrm>
          <a:prstGeom prst="curvedRightArrow">
            <a:avLst>
              <a:gd name="adj1" fmla="val 25000"/>
              <a:gd name="adj2" fmla="val 41180"/>
              <a:gd name="adj3" fmla="val 25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上弧形箭头 3">
            <a:extLst>
              <a:ext uri="{FF2B5EF4-FFF2-40B4-BE49-F238E27FC236}">
                <a16:creationId xmlns:a16="http://schemas.microsoft.com/office/drawing/2014/main" id="{56BDB1D8-7B2D-C84B-AC93-CB870AA8B52E}"/>
              </a:ext>
            </a:extLst>
          </p:cNvPr>
          <p:cNvSpPr/>
          <p:nvPr/>
        </p:nvSpPr>
        <p:spPr>
          <a:xfrm rot="1061010">
            <a:off x="1059435" y="5123823"/>
            <a:ext cx="2045696" cy="700809"/>
          </a:xfrm>
          <a:prstGeom prst="curved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对角圆角矩形 10">
            <a:extLst>
              <a:ext uri="{FF2B5EF4-FFF2-40B4-BE49-F238E27FC236}">
                <a16:creationId xmlns:a16="http://schemas.microsoft.com/office/drawing/2014/main" id="{A9B81694-166F-594D-9BFB-50A037EF4BEF}"/>
              </a:ext>
            </a:extLst>
          </p:cNvPr>
          <p:cNvSpPr/>
          <p:nvPr/>
        </p:nvSpPr>
        <p:spPr>
          <a:xfrm>
            <a:off x="5022105" y="1818243"/>
            <a:ext cx="3117554" cy="1202032"/>
          </a:xfrm>
          <a:prstGeom prst="round2DiagRect">
            <a:avLst/>
          </a:prstGeom>
          <a:solidFill>
            <a:srgbClr val="00A9F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宏观经济问题</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如何测度问题</a:t>
            </a:r>
          </a:p>
        </p:txBody>
      </p:sp>
      <p:sp>
        <p:nvSpPr>
          <p:cNvPr id="23" name="任意多边形 12">
            <a:extLst>
              <a:ext uri="{FF2B5EF4-FFF2-40B4-BE49-F238E27FC236}">
                <a16:creationId xmlns:a16="http://schemas.microsoft.com/office/drawing/2014/main" id="{427F9F3F-3F53-A140-9408-4B925EF34C31}"/>
              </a:ext>
            </a:extLst>
          </p:cNvPr>
          <p:cNvSpPr/>
          <p:nvPr/>
        </p:nvSpPr>
        <p:spPr>
          <a:xfrm>
            <a:off x="8977870" y="3359226"/>
            <a:ext cx="2160000" cy="2160000"/>
          </a:xfrm>
          <a:custGeom>
            <a:avLst/>
            <a:gdLst>
              <a:gd name="connsiteX0" fmla="*/ 0 w 3620128"/>
              <a:gd name="connsiteY0" fmla="*/ 1810064 h 3620128"/>
              <a:gd name="connsiteX1" fmla="*/ 1810064 w 3620128"/>
              <a:gd name="connsiteY1" fmla="*/ 0 h 3620128"/>
              <a:gd name="connsiteX2" fmla="*/ 3620128 w 3620128"/>
              <a:gd name="connsiteY2" fmla="*/ 1810064 h 3620128"/>
              <a:gd name="connsiteX3" fmla="*/ 1810064 w 3620128"/>
              <a:gd name="connsiteY3" fmla="*/ 3620128 h 3620128"/>
              <a:gd name="connsiteX4" fmla="*/ 0 w 3620128"/>
              <a:gd name="connsiteY4" fmla="*/ 1810064 h 362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128" h="3620128">
                <a:moveTo>
                  <a:pt x="0" y="1810064"/>
                </a:moveTo>
                <a:cubicBezTo>
                  <a:pt x="0" y="810393"/>
                  <a:pt x="810393" y="0"/>
                  <a:pt x="1810064" y="0"/>
                </a:cubicBezTo>
                <a:cubicBezTo>
                  <a:pt x="2809735" y="0"/>
                  <a:pt x="3620128" y="810393"/>
                  <a:pt x="3620128" y="1810064"/>
                </a:cubicBezTo>
                <a:cubicBezTo>
                  <a:pt x="3620128" y="2809735"/>
                  <a:pt x="2809735" y="3620128"/>
                  <a:pt x="1810064" y="3620128"/>
                </a:cubicBezTo>
                <a:cubicBezTo>
                  <a:pt x="810393" y="3620128"/>
                  <a:pt x="0" y="2809735"/>
                  <a:pt x="0" y="1810064"/>
                </a:cubicBezTo>
                <a:close/>
              </a:path>
            </a:pathLst>
          </a:custGeom>
          <a:solidFill>
            <a:srgbClr val="EE6E41"/>
          </a:solidFill>
          <a:ln w="127000">
            <a:solidFill>
              <a:srgbClr val="F7ECD8"/>
            </a:solid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3178" tIns="303178" rIns="303178" bIns="303178" numCol="1" spcCol="1270" anchor="ctr" anchorCtr="0">
            <a:noAutofit/>
          </a:bodyPr>
          <a:lstStyle/>
          <a:p>
            <a:pPr algn="ctr" defTabSz="1333500">
              <a:lnSpc>
                <a:spcPct val="90000"/>
              </a:lnSpc>
              <a:spcAft>
                <a:spcPct val="3500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系统工作</a:t>
            </a:r>
          </a:p>
        </p:txBody>
      </p:sp>
      <p:sp>
        <p:nvSpPr>
          <p:cNvPr id="24" name="对角圆角矩形 10">
            <a:extLst>
              <a:ext uri="{FF2B5EF4-FFF2-40B4-BE49-F238E27FC236}">
                <a16:creationId xmlns:a16="http://schemas.microsoft.com/office/drawing/2014/main" id="{FB149229-3D55-DC4C-85B2-857AA9369A4C}"/>
              </a:ext>
            </a:extLst>
          </p:cNvPr>
          <p:cNvSpPr/>
          <p:nvPr/>
        </p:nvSpPr>
        <p:spPr>
          <a:xfrm>
            <a:off x="8402074" y="1818243"/>
            <a:ext cx="3305243" cy="1202032"/>
          </a:xfrm>
          <a:prstGeom prst="round2DiagRect">
            <a:avLst/>
          </a:prstGeom>
          <a:solidFill>
            <a:srgbClr val="00A9F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106680" rIns="284480" bIns="106680" numCol="1" spcCol="1270" anchor="ctr" anchorCtr="0">
            <a:noAutofit/>
          </a:bodyPr>
          <a:lstStyle/>
          <a:p>
            <a:pPr lvl="0" defTabSz="1244600">
              <a:lnSpc>
                <a:spcPct val="90000"/>
              </a:lnSpc>
              <a:spcAft>
                <a:spcPct val="35000"/>
              </a:spcAft>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统计方法论研究</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管理实践工作</a:t>
            </a:r>
          </a:p>
        </p:txBody>
      </p:sp>
      <p:sp>
        <p:nvSpPr>
          <p:cNvPr id="15" name="矩形 14">
            <a:extLst>
              <a:ext uri="{FF2B5EF4-FFF2-40B4-BE49-F238E27FC236}">
                <a16:creationId xmlns:a16="http://schemas.microsoft.com/office/drawing/2014/main" id="{E7E6F16B-68E1-2244-AE64-9BB1FFB5FF14}"/>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108559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AF7C46C9-AB34-4263-ABD5-83695A11981A}"/>
              </a:ext>
            </a:extLst>
          </p:cNvPr>
          <p:cNvSpPr/>
          <p:nvPr/>
        </p:nvSpPr>
        <p:spPr>
          <a:xfrm>
            <a:off x="3848100" y="1207003"/>
            <a:ext cx="7658100" cy="4845860"/>
          </a:xfrm>
          <a:prstGeom prst="roundRect">
            <a:avLst>
              <a:gd name="adj" fmla="val 2156"/>
            </a:avLst>
          </a:prstGeom>
          <a:solidFill>
            <a:srgbClr val="00A9F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4">
            <a:extLst>
              <a:ext uri="{FF2B5EF4-FFF2-40B4-BE49-F238E27FC236}">
                <a16:creationId xmlns:a16="http://schemas.microsoft.com/office/drawing/2014/main" id="{EFEB2A6E-7989-40B3-9E96-BE9BEF0E348F}"/>
              </a:ext>
            </a:extLst>
          </p:cNvPr>
          <p:cNvSpPr/>
          <p:nvPr/>
        </p:nvSpPr>
        <p:spPr>
          <a:xfrm>
            <a:off x="6572250" y="1524083"/>
            <a:ext cx="2122075" cy="4408078"/>
          </a:xfrm>
          <a:prstGeom prst="roundRect">
            <a:avLst/>
          </a:prstGeom>
          <a:solidFill>
            <a:schemeClr val="bg1">
              <a:lumMod val="85000"/>
            </a:schemeClr>
          </a:solidFill>
          <a:ln w="38100">
            <a:solidFill>
              <a:srgbClr val="3BAFD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rgbClr val="3BAFDA"/>
                </a:solidFill>
                <a:latin typeface="微软雅黑" panose="020B0503020204020204" pitchFamily="34" charset="-122"/>
                <a:ea typeface="微软雅黑" panose="020B0503020204020204" pitchFamily="34" charset="-122"/>
              </a:rPr>
              <a:t>国民经济</a:t>
            </a:r>
            <a:endParaRPr lang="en-US" altLang="zh-CN" sz="2600" b="1" dirty="0">
              <a:solidFill>
                <a:srgbClr val="3BAFDA"/>
              </a:solidFill>
              <a:latin typeface="微软雅黑" panose="020B0503020204020204" pitchFamily="34" charset="-122"/>
              <a:ea typeface="微软雅黑" panose="020B0503020204020204" pitchFamily="34" charset="-122"/>
            </a:endParaRPr>
          </a:p>
          <a:p>
            <a:pPr algn="ctr"/>
            <a:r>
              <a:rPr lang="zh-CN" altLang="en-US" sz="2600" b="1" dirty="0">
                <a:solidFill>
                  <a:srgbClr val="3BAFDA"/>
                </a:solidFill>
                <a:latin typeface="微软雅黑" panose="020B0503020204020204" pitchFamily="34" charset="-122"/>
                <a:ea typeface="微软雅黑" panose="020B0503020204020204" pitchFamily="34" charset="-122"/>
              </a:rPr>
              <a:t>统计学</a:t>
            </a:r>
          </a:p>
        </p:txBody>
      </p:sp>
      <p:sp>
        <p:nvSpPr>
          <p:cNvPr id="4" name="椭圆 3">
            <a:extLst>
              <a:ext uri="{FF2B5EF4-FFF2-40B4-BE49-F238E27FC236}">
                <a16:creationId xmlns:a16="http://schemas.microsoft.com/office/drawing/2014/main" id="{51776B22-8F6E-4F65-87ED-373190285133}"/>
              </a:ext>
            </a:extLst>
          </p:cNvPr>
          <p:cNvSpPr/>
          <p:nvPr/>
        </p:nvSpPr>
        <p:spPr>
          <a:xfrm>
            <a:off x="7011141" y="1845605"/>
            <a:ext cx="1176030" cy="1176030"/>
          </a:xfrm>
          <a:prstGeom prst="ellipse">
            <a:avLst/>
          </a:prstGeom>
          <a:solidFill>
            <a:srgbClr val="ACAF48"/>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跨学科</a:t>
            </a:r>
          </a:p>
        </p:txBody>
      </p:sp>
      <p:sp>
        <p:nvSpPr>
          <p:cNvPr id="5" name="椭圆 4">
            <a:extLst>
              <a:ext uri="{FF2B5EF4-FFF2-40B4-BE49-F238E27FC236}">
                <a16:creationId xmlns:a16="http://schemas.microsoft.com/office/drawing/2014/main" id="{1FC7D1A5-C838-4672-BBD6-3100B019AC38}"/>
              </a:ext>
            </a:extLst>
          </p:cNvPr>
          <p:cNvSpPr/>
          <p:nvPr/>
        </p:nvSpPr>
        <p:spPr>
          <a:xfrm>
            <a:off x="7111730" y="4431276"/>
            <a:ext cx="1177200" cy="1177200"/>
          </a:xfrm>
          <a:prstGeom prst="ellipse">
            <a:avLst/>
          </a:prstGeom>
          <a:solidFill>
            <a:srgbClr val="ACAF48"/>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学科拓展</a:t>
            </a:r>
          </a:p>
        </p:txBody>
      </p:sp>
      <p:sp>
        <p:nvSpPr>
          <p:cNvPr id="6" name="椭圆 5">
            <a:extLst>
              <a:ext uri="{FF2B5EF4-FFF2-40B4-BE49-F238E27FC236}">
                <a16:creationId xmlns:a16="http://schemas.microsoft.com/office/drawing/2014/main" id="{6CBBB5BF-19B6-46AD-8F5E-044523B6CDAC}"/>
              </a:ext>
            </a:extLst>
          </p:cNvPr>
          <p:cNvSpPr/>
          <p:nvPr/>
        </p:nvSpPr>
        <p:spPr>
          <a:xfrm>
            <a:off x="4538670" y="2890632"/>
            <a:ext cx="1709730" cy="1709730"/>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内生</a:t>
            </a:r>
            <a:endParaRPr lang="en-US" altLang="zh-CN" sz="2600" b="1" dirty="0">
              <a:latin typeface="微软雅黑" panose="020B0503020204020204" pitchFamily="34" charset="-122"/>
              <a:ea typeface="微软雅黑" panose="020B0503020204020204" pitchFamily="34" charset="-122"/>
            </a:endParaRPr>
          </a:p>
          <a:p>
            <a:pPr algn="ctr"/>
            <a:r>
              <a:rPr lang="zh-CN" altLang="en-US" sz="2600" b="1" dirty="0">
                <a:latin typeface="微软雅黑" panose="020B0503020204020204" pitchFamily="34" charset="-122"/>
                <a:ea typeface="微软雅黑" panose="020B0503020204020204" pitchFamily="34" charset="-122"/>
              </a:rPr>
              <a:t>发展</a:t>
            </a:r>
          </a:p>
        </p:txBody>
      </p:sp>
      <p:sp>
        <p:nvSpPr>
          <p:cNvPr id="7" name="椭圆 6">
            <a:extLst>
              <a:ext uri="{FF2B5EF4-FFF2-40B4-BE49-F238E27FC236}">
                <a16:creationId xmlns:a16="http://schemas.microsoft.com/office/drawing/2014/main" id="{34B582C1-6B7B-4168-81FD-48D7670A815D}"/>
              </a:ext>
            </a:extLst>
          </p:cNvPr>
          <p:cNvSpPr/>
          <p:nvPr/>
        </p:nvSpPr>
        <p:spPr>
          <a:xfrm>
            <a:off x="9018175" y="2826551"/>
            <a:ext cx="1710000" cy="1710000"/>
          </a:xfrm>
          <a:prstGeom prst="ellipse">
            <a:avLst/>
          </a:prstGeom>
          <a:solidFill>
            <a:srgbClr val="FC6E51"/>
          </a:solidFill>
          <a:ln w="88900" cmpd="sng">
            <a:no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外生</a:t>
            </a:r>
            <a:endParaRPr lang="en-US" altLang="zh-CN" sz="2600" b="1" dirty="0">
              <a:latin typeface="微软雅黑" panose="020B0503020204020204" pitchFamily="34" charset="-122"/>
              <a:ea typeface="微软雅黑" panose="020B0503020204020204" pitchFamily="34" charset="-122"/>
            </a:endParaRPr>
          </a:p>
          <a:p>
            <a:pPr algn="ctr"/>
            <a:r>
              <a:rPr lang="zh-CN" altLang="en-US" sz="2600" b="1" dirty="0">
                <a:latin typeface="微软雅黑" panose="020B0503020204020204" pitchFamily="34" charset="-122"/>
                <a:ea typeface="微软雅黑" panose="020B0503020204020204" pitchFamily="34" charset="-122"/>
              </a:rPr>
              <a:t>发展</a:t>
            </a:r>
          </a:p>
        </p:txBody>
      </p:sp>
      <p:pic>
        <p:nvPicPr>
          <p:cNvPr id="8" name="图片 7">
            <a:extLst>
              <a:ext uri="{FF2B5EF4-FFF2-40B4-BE49-F238E27FC236}">
                <a16:creationId xmlns:a16="http://schemas.microsoft.com/office/drawing/2014/main" id="{E94DCA06-4D74-4C97-9318-280BA45591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117" r="61860"/>
          <a:stretch/>
        </p:blipFill>
        <p:spPr>
          <a:xfrm>
            <a:off x="835727" y="1207003"/>
            <a:ext cx="3162024" cy="4600882"/>
          </a:xfrm>
          <a:prstGeom prst="rect">
            <a:avLst/>
          </a:prstGeom>
        </p:spPr>
      </p:pic>
      <p:pic>
        <p:nvPicPr>
          <p:cNvPr id="10" name="图片 9">
            <a:extLst>
              <a:ext uri="{FF2B5EF4-FFF2-40B4-BE49-F238E27FC236}">
                <a16:creationId xmlns:a16="http://schemas.microsoft.com/office/drawing/2014/main" id="{98227ED4-8F78-47C8-A033-FCC1AD2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828300" y="4847224"/>
            <a:ext cx="1130471" cy="1044847"/>
          </a:xfrm>
          <a:prstGeom prst="rect">
            <a:avLst/>
          </a:prstGeom>
        </p:spPr>
      </p:pic>
      <p:pic>
        <p:nvPicPr>
          <p:cNvPr id="11" name="图片 10">
            <a:extLst>
              <a:ext uri="{FF2B5EF4-FFF2-40B4-BE49-F238E27FC236}">
                <a16:creationId xmlns:a16="http://schemas.microsoft.com/office/drawing/2014/main" id="{1898AB75-75D4-4EE6-8B68-8EB7D3FC8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324387" y="1688587"/>
            <a:ext cx="1097577" cy="981602"/>
          </a:xfrm>
          <a:prstGeom prst="rect">
            <a:avLst/>
          </a:prstGeom>
        </p:spPr>
      </p:pic>
      <p:sp>
        <p:nvSpPr>
          <p:cNvPr id="13" name="矩形 12">
            <a:extLst>
              <a:ext uri="{FF2B5EF4-FFF2-40B4-BE49-F238E27FC236}">
                <a16:creationId xmlns:a16="http://schemas.microsoft.com/office/drawing/2014/main" id="{6B0FFD0F-9BE1-4DA0-A9F3-92F82B391D04}"/>
              </a:ext>
            </a:extLst>
          </p:cNvPr>
          <p:cNvSpPr/>
          <p:nvPr/>
        </p:nvSpPr>
        <p:spPr>
          <a:xfrm>
            <a:off x="803970" y="323364"/>
            <a:ext cx="7890355" cy="1015663"/>
          </a:xfrm>
          <a:prstGeom prst="rect">
            <a:avLst/>
          </a:prstGeom>
        </p:spPr>
        <p:txBody>
          <a:bodyPr wrap="square">
            <a:spAutoFit/>
          </a:bodyPr>
          <a:lstStyle/>
          <a:p>
            <a:r>
              <a:rPr lang="zh-CN" altLang="en-US" sz="3000" b="1" dirty="0">
                <a:solidFill>
                  <a:schemeClr val="bg1"/>
                </a:solidFill>
              </a:rPr>
              <a:t> 一、国民经济统计学的研究对象和发展方式</a:t>
            </a:r>
          </a:p>
          <a:p>
            <a:endParaRPr lang="zh-CN" altLang="en-US" sz="3000" b="1" dirty="0">
              <a:solidFill>
                <a:schemeClr val="bg1"/>
              </a:solidFill>
            </a:endParaRPr>
          </a:p>
        </p:txBody>
      </p:sp>
      <p:sp>
        <p:nvSpPr>
          <p:cNvPr id="15" name="五边形 1">
            <a:extLst>
              <a:ext uri="{FF2B5EF4-FFF2-40B4-BE49-F238E27FC236}">
                <a16:creationId xmlns:a16="http://schemas.microsoft.com/office/drawing/2014/main" id="{94DD8442-9F6E-4B9F-9940-8E9F303EF0AE}"/>
              </a:ext>
            </a:extLst>
          </p:cNvPr>
          <p:cNvSpPr/>
          <p:nvPr/>
        </p:nvSpPr>
        <p:spPr>
          <a:xfrm>
            <a:off x="515938" y="404813"/>
            <a:ext cx="288032" cy="395287"/>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4F991CB6-C758-48E2-8E48-1E6335B06B5C}"/>
              </a:ext>
            </a:extLst>
          </p:cNvPr>
          <p:cNvSpPr>
            <a:spLocks noGrp="1"/>
          </p:cNvSpPr>
          <p:nvPr>
            <p:ph type="sldNum" sz="quarter" idx="4"/>
          </p:nvPr>
        </p:nvSpPr>
        <p:spPr/>
        <p:txBody>
          <a:bodyPr/>
          <a:lstStyle/>
          <a:p>
            <a:fld id="{089E6A1B-787B-48C2-89E0-46ED219FD4E0}" type="slidenum">
              <a:rPr lang="zh-CN" altLang="en-US" smtClean="0"/>
              <a:pPr/>
              <a:t>9</a:t>
            </a:fld>
            <a:endParaRPr lang="zh-CN" altLang="en-US" dirty="0"/>
          </a:p>
        </p:txBody>
      </p:sp>
      <p:sp>
        <p:nvSpPr>
          <p:cNvPr id="16" name="矩形 15">
            <a:extLst>
              <a:ext uri="{FF2B5EF4-FFF2-40B4-BE49-F238E27FC236}">
                <a16:creationId xmlns:a16="http://schemas.microsoft.com/office/drawing/2014/main" id="{AEFC6401-8E13-C04B-8E3F-9B589CB75665}"/>
              </a:ext>
            </a:extLst>
          </p:cNvPr>
          <p:cNvSpPr/>
          <p:nvPr/>
        </p:nvSpPr>
        <p:spPr>
          <a:xfrm>
            <a:off x="7150521" y="6533412"/>
            <a:ext cx="3654697" cy="369332"/>
          </a:xfrm>
          <a:prstGeom prst="rect">
            <a:avLst/>
          </a:prstGeom>
        </p:spPr>
        <p:txBody>
          <a:bodyPr wrap="square">
            <a:spAutoFit/>
          </a:bodyPr>
          <a:lstStyle/>
          <a:p>
            <a:r>
              <a:rPr lang="en-US" altLang="zh-CN" dirty="0">
                <a:latin typeface="KaiTi" panose="02010609060101010101" pitchFamily="49" charset="-122"/>
                <a:ea typeface="KaiTi" panose="02010609060101010101" pitchFamily="49" charset="-122"/>
              </a:rPr>
              <a:t>CH1-2</a:t>
            </a:r>
            <a:r>
              <a:rPr lang="zh-CN" altLang="en-US" dirty="0">
                <a:latin typeface="KaiTi" panose="02010609060101010101" pitchFamily="49" charset="-122"/>
                <a:ea typeface="KaiTi" panose="02010609060101010101" pitchFamily="49" charset="-122"/>
              </a:rPr>
              <a:t> 国民经济统计学的研究内容</a:t>
            </a:r>
          </a:p>
        </p:txBody>
      </p:sp>
    </p:spTree>
    <p:extLst>
      <p:ext uri="{BB962C8B-B14F-4D97-AF65-F5344CB8AC3E}">
        <p14:creationId xmlns:p14="http://schemas.microsoft.com/office/powerpoint/2010/main" val="17717982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3225</TotalTime>
  <Words>3060</Words>
  <Application>Microsoft Office PowerPoint</Application>
  <PresentationFormat>宽屏</PresentationFormat>
  <Paragraphs>512</Paragraphs>
  <Slides>46</Slides>
  <Notes>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Times New Roman</vt:lpstr>
      <vt:lpstr>Wingdings</vt:lpstr>
      <vt:lpstr>微软雅黑</vt:lpstr>
      <vt:lpstr>Calibri</vt:lpstr>
      <vt:lpstr>微软雅黑</vt:lpstr>
      <vt:lpstr>Heiti SC Medium</vt:lpstr>
      <vt:lpstr>等线</vt:lpstr>
      <vt:lpstr>Arial</vt:lpstr>
      <vt:lpstr>KaiTi</vt:lpstr>
      <vt:lpstr>宋体</vt:lpstr>
      <vt:lpstr>方正姚体</vt:lpstr>
      <vt:lpstr>Arial Narrow</vt:lpstr>
      <vt:lpstr>Britannic Bold</vt:lpstr>
      <vt:lpstr>Gill Sans</vt:lpstr>
      <vt:lpstr>SSJ-PK7482000dca4-Identity-H</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帆</dc:creator>
  <cp:lastModifiedBy>吕光明</cp:lastModifiedBy>
  <cp:revision>544</cp:revision>
  <dcterms:created xsi:type="dcterms:W3CDTF">2018-06-15T01:52:09Z</dcterms:created>
  <dcterms:modified xsi:type="dcterms:W3CDTF">2018-10-23T14:27:02Z</dcterms:modified>
</cp:coreProperties>
</file>